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70" r:id="rId5"/>
    <p:sldId id="271" r:id="rId6"/>
    <p:sldId id="269" r:id="rId7"/>
    <p:sldId id="272" r:id="rId8"/>
    <p:sldId id="259" r:id="rId9"/>
    <p:sldId id="273" r:id="rId10"/>
    <p:sldId id="268" r:id="rId11"/>
    <p:sldId id="275" r:id="rId12"/>
    <p:sldId id="276" r:id="rId13"/>
    <p:sldId id="261" r:id="rId14"/>
    <p:sldId id="263" r:id="rId15"/>
    <p:sldId id="265" r:id="rId16"/>
    <p:sldId id="264" r:id="rId17"/>
    <p:sldId id="280" r:id="rId18"/>
    <p:sldId id="277" r:id="rId19"/>
    <p:sldId id="279" r:id="rId20"/>
    <p:sldId id="281" r:id="rId21"/>
    <p:sldId id="283" r:id="rId22"/>
    <p:sldId id="290" r:id="rId23"/>
    <p:sldId id="284" r:id="rId24"/>
    <p:sldId id="286" r:id="rId25"/>
    <p:sldId id="285" r:id="rId26"/>
    <p:sldId id="288" r:id="rId27"/>
    <p:sldId id="266" r:id="rId28"/>
    <p:sldId id="289" r:id="rId29"/>
    <p:sldId id="267" r:id="rId30"/>
    <p:sldId id="278"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74" autoAdjust="0"/>
  </p:normalViewPr>
  <p:slideViewPr>
    <p:cSldViewPr>
      <p:cViewPr varScale="1">
        <p:scale>
          <a:sx n="51" d="100"/>
          <a:sy n="51" d="100"/>
        </p:scale>
        <p:origin x="-124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15"/>
    </p:cViewPr>
  </p:sorterViewPr>
  <p:notesViewPr>
    <p:cSldViewPr>
      <p:cViewPr>
        <p:scale>
          <a:sx n="80" d="100"/>
          <a:sy n="80" d="100"/>
        </p:scale>
        <p:origin x="-1502" y="5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S\Documents\Congresses\IACCP%20Stellenbosch%202012\Religion&amp;Values\analyses%20used\Vals%20x%20Relig%20dwt%20HLM%20cntry%20&amp;%20bkgr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5831036745406867E-2"/>
          <c:y val="1.582400116652086E-2"/>
          <c:w val="0.95382863079615077"/>
          <c:h val="0.90548190969799658"/>
        </c:manualLayout>
      </c:layout>
      <c:lineChart>
        <c:grouping val="standard"/>
        <c:ser>
          <c:idx val="0"/>
          <c:order val="0"/>
          <c:tx>
            <c:strRef>
              <c:f>Sheet1!$B$3</c:f>
              <c:strCache>
                <c:ptCount val="1"/>
                <c:pt idx="0">
                  <c:v>RCath</c:v>
                </c:pt>
              </c:strCache>
            </c:strRef>
          </c:tx>
          <c:spPr>
            <a:ln w="50800">
              <a:solidFill>
                <a:srgbClr val="FF0000"/>
              </a:solidFill>
            </a:ln>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Sheet1!$C$3:$H$3</c:f>
              <c:numCache>
                <c:formatCode>General</c:formatCode>
                <c:ptCount val="6"/>
                <c:pt idx="0">
                  <c:v>4.5490000000000004</c:v>
                </c:pt>
                <c:pt idx="1">
                  <c:v>4.1459999999999972</c:v>
                </c:pt>
                <c:pt idx="2">
                  <c:v>3.6959999999999997</c:v>
                </c:pt>
                <c:pt idx="3">
                  <c:v>3.4809999999999999</c:v>
                </c:pt>
                <c:pt idx="4">
                  <c:v>3.4219999999999997</c:v>
                </c:pt>
                <c:pt idx="5">
                  <c:v>4.5839999999999996</c:v>
                </c:pt>
              </c:numCache>
            </c:numRef>
          </c:val>
        </c:ser>
        <c:ser>
          <c:idx val="1"/>
          <c:order val="1"/>
          <c:tx>
            <c:strRef>
              <c:f>Sheet1!$B$4</c:f>
              <c:strCache>
                <c:ptCount val="1"/>
                <c:pt idx="0">
                  <c:v>Prot</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Sheet1!$C$4:$H$4</c:f>
              <c:numCache>
                <c:formatCode>General</c:formatCode>
                <c:ptCount val="6"/>
                <c:pt idx="0">
                  <c:v>4.3839999999999995</c:v>
                </c:pt>
                <c:pt idx="1">
                  <c:v>4.0549999999999971</c:v>
                </c:pt>
                <c:pt idx="2">
                  <c:v>3.786</c:v>
                </c:pt>
                <c:pt idx="3">
                  <c:v>3.6930000000000001</c:v>
                </c:pt>
                <c:pt idx="4">
                  <c:v>3.234</c:v>
                </c:pt>
                <c:pt idx="5">
                  <c:v>4.724999999999997</c:v>
                </c:pt>
              </c:numCache>
            </c:numRef>
          </c:val>
        </c:ser>
        <c:ser>
          <c:idx val="2"/>
          <c:order val="2"/>
          <c:tx>
            <c:strRef>
              <c:f>Sheet1!$B$5</c:f>
              <c:strCache>
                <c:ptCount val="1"/>
                <c:pt idx="0">
                  <c:v>EOrth</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Sheet1!$C$5:$H$5</c:f>
              <c:numCache>
                <c:formatCode>General</c:formatCode>
                <c:ptCount val="6"/>
                <c:pt idx="0">
                  <c:v>4.6969999999999974</c:v>
                </c:pt>
                <c:pt idx="1">
                  <c:v>4.1029999999999971</c:v>
                </c:pt>
                <c:pt idx="2">
                  <c:v>3.5880000000000001</c:v>
                </c:pt>
                <c:pt idx="3">
                  <c:v>3.3619999999999997</c:v>
                </c:pt>
                <c:pt idx="4">
                  <c:v>3.7509999999999999</c:v>
                </c:pt>
                <c:pt idx="5">
                  <c:v>4.4130000000000003</c:v>
                </c:pt>
              </c:numCache>
            </c:numRef>
          </c:val>
        </c:ser>
        <c:ser>
          <c:idx val="3"/>
          <c:order val="3"/>
          <c:tx>
            <c:strRef>
              <c:f>Sheet1!$B$6</c:f>
              <c:strCache>
                <c:ptCount val="1"/>
                <c:pt idx="0">
                  <c:v>Mslm</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Sheet1!$C$6:$H$6</c:f>
              <c:numCache>
                <c:formatCode>General</c:formatCode>
                <c:ptCount val="6"/>
                <c:pt idx="0">
                  <c:v>4.335</c:v>
                </c:pt>
                <c:pt idx="1">
                  <c:v>4.1710000000000003</c:v>
                </c:pt>
                <c:pt idx="2" formatCode="0.000">
                  <c:v>3.67</c:v>
                </c:pt>
                <c:pt idx="3">
                  <c:v>3.5409999999999999</c:v>
                </c:pt>
                <c:pt idx="4">
                  <c:v>3.8559999999999985</c:v>
                </c:pt>
                <c:pt idx="5">
                  <c:v>4.2990000000000004</c:v>
                </c:pt>
              </c:numCache>
            </c:numRef>
          </c:val>
        </c:ser>
        <c:ser>
          <c:idx val="4"/>
          <c:order val="4"/>
          <c:tx>
            <c:strRef>
              <c:f>Sheet1!$B$7</c:f>
              <c:strCache>
                <c:ptCount val="1"/>
                <c:pt idx="0">
                  <c:v>Jew</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Sheet1!$C$7:$H$7</c:f>
              <c:numCache>
                <c:formatCode>0.000</c:formatCode>
                <c:ptCount val="6"/>
                <c:pt idx="0" formatCode="General">
                  <c:v>4.4760000000000026</c:v>
                </c:pt>
                <c:pt idx="1">
                  <c:v>3.8299999999999987</c:v>
                </c:pt>
                <c:pt idx="2" formatCode="General">
                  <c:v>3.746</c:v>
                </c:pt>
                <c:pt idx="3" formatCode="General">
                  <c:v>3.8349999999999986</c:v>
                </c:pt>
                <c:pt idx="4" formatCode="General">
                  <c:v>3.758</c:v>
                </c:pt>
                <c:pt idx="5" formatCode="General">
                  <c:v>4.4279999999999973</c:v>
                </c:pt>
              </c:numCache>
            </c:numRef>
          </c:val>
        </c:ser>
        <c:ser>
          <c:idx val="5"/>
          <c:order val="5"/>
          <c:tx>
            <c:strRef>
              <c:f>Sheet1!$B$8</c:f>
              <c:strCache>
                <c:ptCount val="1"/>
                <c:pt idx="0">
                  <c:v>None</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Sheet1!$C$8:$H$8</c:f>
              <c:numCache>
                <c:formatCode>General</c:formatCode>
                <c:ptCount val="6"/>
                <c:pt idx="0">
                  <c:v>4.4020000000000001</c:v>
                </c:pt>
                <c:pt idx="1">
                  <c:v>3.7440000000000002</c:v>
                </c:pt>
                <c:pt idx="2">
                  <c:v>3.9159999999999986</c:v>
                </c:pt>
                <c:pt idx="3">
                  <c:v>3.8309999999999986</c:v>
                </c:pt>
                <c:pt idx="4">
                  <c:v>3.5840000000000001</c:v>
                </c:pt>
                <c:pt idx="5">
                  <c:v>4.5169999999999995</c:v>
                </c:pt>
              </c:numCache>
            </c:numRef>
          </c:val>
        </c:ser>
        <c:marker val="1"/>
        <c:axId val="55341824"/>
        <c:axId val="55343360"/>
      </c:lineChart>
      <c:catAx>
        <c:axId val="55341824"/>
        <c:scaling>
          <c:orientation val="minMax"/>
        </c:scaling>
        <c:axPos val="b"/>
        <c:tickLblPos val="nextTo"/>
        <c:txPr>
          <a:bodyPr/>
          <a:lstStyle/>
          <a:p>
            <a:pPr>
              <a:defRPr sz="1800" b="1"/>
            </a:pPr>
            <a:endParaRPr lang="en-US"/>
          </a:p>
        </c:txPr>
        <c:crossAx val="55343360"/>
        <c:crosses val="autoZero"/>
        <c:auto val="1"/>
        <c:lblAlgn val="ctr"/>
        <c:lblOffset val="100"/>
      </c:catAx>
      <c:valAx>
        <c:axId val="55343360"/>
        <c:scaling>
          <c:orientation val="minMax"/>
          <c:max val="4.8"/>
          <c:min val="3.2"/>
        </c:scaling>
        <c:axPos val="l"/>
        <c:majorGridlines/>
        <c:numFmt formatCode="General" sourceLinked="1"/>
        <c:tickLblPos val="nextTo"/>
        <c:txPr>
          <a:bodyPr/>
          <a:lstStyle/>
          <a:p>
            <a:pPr>
              <a:defRPr sz="1400" b="1"/>
            </a:pPr>
            <a:endParaRPr lang="en-US"/>
          </a:p>
        </c:txPr>
        <c:crossAx val="55341824"/>
        <c:crosses val="autoZero"/>
        <c:crossBetween val="between"/>
      </c:valAx>
      <c:spPr>
        <a:solidFill>
          <a:schemeClr val="bg1">
            <a:lumMod val="95000"/>
          </a:schemeClr>
        </a:solidFill>
      </c:spPr>
    </c:plotArea>
    <c:legend>
      <c:legendPos val="r"/>
      <c:layout>
        <c:manualLayout>
          <c:xMode val="edge"/>
          <c:yMode val="edge"/>
          <c:x val="0.3144510061242346"/>
          <c:y val="0.15642680081656471"/>
          <c:w val="0.38767266671313577"/>
          <c:h val="0.17258888093533781"/>
        </c:manualLayout>
      </c:layout>
      <c:txPr>
        <a:bodyPr/>
        <a:lstStyle/>
        <a:p>
          <a:pPr>
            <a:defRPr sz="2000" b="1"/>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6171315449975478E-2"/>
          <c:y val="1.582400116652086E-2"/>
          <c:w val="0.95382863079615088"/>
          <c:h val="0.90548190969799658"/>
        </c:manualLayout>
      </c:layout>
      <c:lineChart>
        <c:grouping val="standard"/>
        <c:ser>
          <c:idx val="0"/>
          <c:order val="0"/>
          <c:tx>
            <c:strRef>
              <c:f>Sheet1!$B$3</c:f>
              <c:strCache>
                <c:ptCount val="1"/>
                <c:pt idx="0">
                  <c:v>RCath</c:v>
                </c:pt>
              </c:strCache>
            </c:strRef>
          </c:tx>
          <c:spPr>
            <a:ln w="50800">
              <a:solidFill>
                <a:srgbClr val="FF0000"/>
              </a:solidFill>
            </a:ln>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Sheet1!$C$3:$H$3</c:f>
              <c:numCache>
                <c:formatCode>General</c:formatCode>
                <c:ptCount val="6"/>
                <c:pt idx="0">
                  <c:v>4.5490000000000004</c:v>
                </c:pt>
                <c:pt idx="1">
                  <c:v>4.1459999999999964</c:v>
                </c:pt>
                <c:pt idx="2">
                  <c:v>3.6959999999999997</c:v>
                </c:pt>
                <c:pt idx="3">
                  <c:v>3.4809999999999999</c:v>
                </c:pt>
                <c:pt idx="4">
                  <c:v>3.4219999999999997</c:v>
                </c:pt>
                <c:pt idx="5">
                  <c:v>4.5839999999999996</c:v>
                </c:pt>
              </c:numCache>
            </c:numRef>
          </c:val>
        </c:ser>
        <c:ser>
          <c:idx val="1"/>
          <c:order val="1"/>
          <c:tx>
            <c:strRef>
              <c:f>Sheet1!$B$4</c:f>
              <c:strCache>
                <c:ptCount val="1"/>
                <c:pt idx="0">
                  <c:v>Prot</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Sheet1!$C$4:$H$4</c:f>
              <c:numCache>
                <c:formatCode>General</c:formatCode>
                <c:ptCount val="6"/>
                <c:pt idx="0">
                  <c:v>4.3839999999999995</c:v>
                </c:pt>
                <c:pt idx="1">
                  <c:v>4.0549999999999962</c:v>
                </c:pt>
                <c:pt idx="2">
                  <c:v>3.786</c:v>
                </c:pt>
                <c:pt idx="3">
                  <c:v>3.6930000000000001</c:v>
                </c:pt>
                <c:pt idx="4">
                  <c:v>3.234</c:v>
                </c:pt>
                <c:pt idx="5">
                  <c:v>4.7249999999999961</c:v>
                </c:pt>
              </c:numCache>
            </c:numRef>
          </c:val>
        </c:ser>
        <c:ser>
          <c:idx val="2"/>
          <c:order val="2"/>
          <c:tx>
            <c:strRef>
              <c:f>Sheet1!$B$5</c:f>
              <c:strCache>
                <c:ptCount val="1"/>
                <c:pt idx="0">
                  <c:v>EOrth</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Sheet1!$C$5:$H$5</c:f>
              <c:numCache>
                <c:formatCode>General</c:formatCode>
                <c:ptCount val="6"/>
                <c:pt idx="0">
                  <c:v>4.6969999999999965</c:v>
                </c:pt>
                <c:pt idx="1">
                  <c:v>4.1029999999999962</c:v>
                </c:pt>
                <c:pt idx="2">
                  <c:v>3.5880000000000001</c:v>
                </c:pt>
                <c:pt idx="3">
                  <c:v>3.3619999999999997</c:v>
                </c:pt>
                <c:pt idx="4">
                  <c:v>3.7509999999999999</c:v>
                </c:pt>
                <c:pt idx="5">
                  <c:v>4.4130000000000003</c:v>
                </c:pt>
              </c:numCache>
            </c:numRef>
          </c:val>
        </c:ser>
        <c:ser>
          <c:idx val="3"/>
          <c:order val="3"/>
          <c:tx>
            <c:strRef>
              <c:f>Sheet1!$B$6</c:f>
              <c:strCache>
                <c:ptCount val="1"/>
                <c:pt idx="0">
                  <c:v>Mslm</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Sheet1!$C$6:$H$6</c:f>
              <c:numCache>
                <c:formatCode>General</c:formatCode>
                <c:ptCount val="6"/>
                <c:pt idx="0">
                  <c:v>4.335</c:v>
                </c:pt>
                <c:pt idx="1">
                  <c:v>4.1710000000000003</c:v>
                </c:pt>
                <c:pt idx="2" formatCode="0.000">
                  <c:v>3.67</c:v>
                </c:pt>
                <c:pt idx="3">
                  <c:v>3.5409999999999999</c:v>
                </c:pt>
                <c:pt idx="4">
                  <c:v>3.8559999999999981</c:v>
                </c:pt>
                <c:pt idx="5">
                  <c:v>4.2990000000000004</c:v>
                </c:pt>
              </c:numCache>
            </c:numRef>
          </c:val>
        </c:ser>
        <c:ser>
          <c:idx val="4"/>
          <c:order val="4"/>
          <c:tx>
            <c:strRef>
              <c:f>Sheet1!$B$7</c:f>
              <c:strCache>
                <c:ptCount val="1"/>
                <c:pt idx="0">
                  <c:v>Jew</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Sheet1!$C$7:$H$7</c:f>
              <c:numCache>
                <c:formatCode>0.000</c:formatCode>
                <c:ptCount val="6"/>
                <c:pt idx="0" formatCode="General">
                  <c:v>4.4760000000000035</c:v>
                </c:pt>
                <c:pt idx="1">
                  <c:v>3.8299999999999987</c:v>
                </c:pt>
                <c:pt idx="2" formatCode="General">
                  <c:v>3.746</c:v>
                </c:pt>
                <c:pt idx="3" formatCode="General">
                  <c:v>3.8349999999999982</c:v>
                </c:pt>
                <c:pt idx="4" formatCode="General">
                  <c:v>3.758</c:v>
                </c:pt>
                <c:pt idx="5" formatCode="General">
                  <c:v>4.4279999999999964</c:v>
                </c:pt>
              </c:numCache>
            </c:numRef>
          </c:val>
        </c:ser>
        <c:ser>
          <c:idx val="5"/>
          <c:order val="5"/>
          <c:tx>
            <c:strRef>
              <c:f>Sheet1!$B$8</c:f>
              <c:strCache>
                <c:ptCount val="1"/>
                <c:pt idx="0">
                  <c:v>None</c:v>
                </c:pt>
              </c:strCache>
            </c:strRef>
          </c:tx>
          <c:spPr>
            <a:ln w="50800"/>
          </c:spPr>
          <c:marker>
            <c:symbol val="none"/>
          </c:marker>
          <c:cat>
            <c:strRef>
              <c:f>Sheet1!$C$2:$H$2</c:f>
              <c:strCache>
                <c:ptCount val="6"/>
                <c:pt idx="0">
                  <c:v>Secur</c:v>
                </c:pt>
                <c:pt idx="1">
                  <c:v>ConfTrad</c:v>
                </c:pt>
                <c:pt idx="2">
                  <c:v>SDirStim</c:v>
                </c:pt>
                <c:pt idx="3">
                  <c:v>Hedon</c:v>
                </c:pt>
                <c:pt idx="4">
                  <c:v>PowAch</c:v>
                </c:pt>
                <c:pt idx="5">
                  <c:v>UnivBene</c:v>
                </c:pt>
              </c:strCache>
            </c:strRef>
          </c:cat>
          <c:val>
            <c:numRef>
              <c:f>Sheet1!$C$8:$H$8</c:f>
              <c:numCache>
                <c:formatCode>General</c:formatCode>
                <c:ptCount val="6"/>
                <c:pt idx="0">
                  <c:v>4.4020000000000001</c:v>
                </c:pt>
                <c:pt idx="1">
                  <c:v>3.7440000000000002</c:v>
                </c:pt>
                <c:pt idx="2">
                  <c:v>3.9159999999999981</c:v>
                </c:pt>
                <c:pt idx="3">
                  <c:v>3.8309999999999982</c:v>
                </c:pt>
                <c:pt idx="4">
                  <c:v>3.5840000000000001</c:v>
                </c:pt>
                <c:pt idx="5">
                  <c:v>4.5169999999999995</c:v>
                </c:pt>
              </c:numCache>
            </c:numRef>
          </c:val>
        </c:ser>
        <c:marker val="1"/>
        <c:axId val="55834880"/>
        <c:axId val="55250944"/>
      </c:lineChart>
      <c:catAx>
        <c:axId val="55834880"/>
        <c:scaling>
          <c:orientation val="minMax"/>
        </c:scaling>
        <c:axPos val="b"/>
        <c:tickLblPos val="nextTo"/>
        <c:txPr>
          <a:bodyPr/>
          <a:lstStyle/>
          <a:p>
            <a:pPr>
              <a:defRPr sz="1800" b="1"/>
            </a:pPr>
            <a:endParaRPr lang="en-US"/>
          </a:p>
        </c:txPr>
        <c:crossAx val="55250944"/>
        <c:crosses val="autoZero"/>
        <c:auto val="1"/>
        <c:lblAlgn val="ctr"/>
        <c:lblOffset val="100"/>
      </c:catAx>
      <c:valAx>
        <c:axId val="55250944"/>
        <c:scaling>
          <c:orientation val="minMax"/>
          <c:max val="4.8"/>
          <c:min val="3.2"/>
        </c:scaling>
        <c:axPos val="l"/>
        <c:majorGridlines/>
        <c:numFmt formatCode="General" sourceLinked="1"/>
        <c:tickLblPos val="nextTo"/>
        <c:txPr>
          <a:bodyPr/>
          <a:lstStyle/>
          <a:p>
            <a:pPr>
              <a:defRPr sz="1400" b="1"/>
            </a:pPr>
            <a:endParaRPr lang="en-US"/>
          </a:p>
        </c:txPr>
        <c:crossAx val="55834880"/>
        <c:crosses val="autoZero"/>
        <c:crossBetween val="between"/>
      </c:valAx>
      <c:spPr>
        <a:solidFill>
          <a:schemeClr val="bg1">
            <a:lumMod val="95000"/>
          </a:schemeClr>
        </a:solidFill>
      </c:spPr>
    </c:plotArea>
    <c:legend>
      <c:legendPos val="r"/>
      <c:layout>
        <c:manualLayout>
          <c:xMode val="edge"/>
          <c:yMode val="edge"/>
          <c:x val="0.30611767279090146"/>
          <c:y val="0.13050087489063866"/>
          <c:w val="0.38767266671313583"/>
          <c:h val="0.17258888093533784"/>
        </c:manualLayout>
      </c:layout>
      <c:txPr>
        <a:bodyPr/>
        <a:lstStyle/>
        <a:p>
          <a:pPr>
            <a:defRPr sz="2000" b="1"/>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RCath</c:v>
                </c:pt>
              </c:strCache>
            </c:strRef>
          </c:tx>
          <c:spPr>
            <a:ln w="63500"/>
          </c:spPr>
          <c:marker>
            <c:symbol val="none"/>
          </c:marker>
          <c:cat>
            <c:strRef>
              <c:f>Sheet1!$A$2:$A$7</c:f>
              <c:strCache>
                <c:ptCount val="6"/>
                <c:pt idx="0">
                  <c:v>Secur</c:v>
                </c:pt>
                <c:pt idx="1">
                  <c:v>ConfTrad</c:v>
                </c:pt>
                <c:pt idx="2">
                  <c:v>SDirStim</c:v>
                </c:pt>
                <c:pt idx="3">
                  <c:v>Hedon</c:v>
                </c:pt>
                <c:pt idx="4">
                  <c:v>PowAch</c:v>
                </c:pt>
                <c:pt idx="5">
                  <c:v>UnivBene</c:v>
                </c:pt>
              </c:strCache>
            </c:strRef>
          </c:cat>
          <c:val>
            <c:numRef>
              <c:f>Sheet1!$B$2:$B$7</c:f>
              <c:numCache>
                <c:formatCode>General</c:formatCode>
                <c:ptCount val="6"/>
                <c:pt idx="0">
                  <c:v>4.55</c:v>
                </c:pt>
                <c:pt idx="1">
                  <c:v>4.1050000000000004</c:v>
                </c:pt>
                <c:pt idx="2">
                  <c:v>3.7570000000000001</c:v>
                </c:pt>
                <c:pt idx="3">
                  <c:v>3.698</c:v>
                </c:pt>
                <c:pt idx="4">
                  <c:v>3.46</c:v>
                </c:pt>
                <c:pt idx="5">
                  <c:v>4.508</c:v>
                </c:pt>
              </c:numCache>
            </c:numRef>
          </c:val>
        </c:ser>
        <c:ser>
          <c:idx val="1"/>
          <c:order val="1"/>
          <c:tx>
            <c:strRef>
              <c:f>Sheet1!$C$1</c:f>
              <c:strCache>
                <c:ptCount val="1"/>
                <c:pt idx="0">
                  <c:v>Prot</c:v>
                </c:pt>
              </c:strCache>
            </c:strRef>
          </c:tx>
          <c:spPr>
            <a:ln w="63500"/>
          </c:spPr>
          <c:marker>
            <c:symbol val="none"/>
          </c:marker>
          <c:cat>
            <c:strRef>
              <c:f>Sheet1!$A$2:$A$7</c:f>
              <c:strCache>
                <c:ptCount val="6"/>
                <c:pt idx="0">
                  <c:v>Secur</c:v>
                </c:pt>
                <c:pt idx="1">
                  <c:v>ConfTrad</c:v>
                </c:pt>
                <c:pt idx="2">
                  <c:v>SDirStim</c:v>
                </c:pt>
                <c:pt idx="3">
                  <c:v>Hedon</c:v>
                </c:pt>
                <c:pt idx="4">
                  <c:v>PowAch</c:v>
                </c:pt>
                <c:pt idx="5">
                  <c:v>UnivBene</c:v>
                </c:pt>
              </c:strCache>
            </c:strRef>
          </c:cat>
          <c:val>
            <c:numRef>
              <c:f>Sheet1!$C$2:$C$7</c:f>
              <c:numCache>
                <c:formatCode>General</c:formatCode>
                <c:ptCount val="6"/>
                <c:pt idx="0">
                  <c:v>4.5110000000000001</c:v>
                </c:pt>
                <c:pt idx="1">
                  <c:v>4.1180000000000003</c:v>
                </c:pt>
                <c:pt idx="2">
                  <c:v>3.7789999999999999</c:v>
                </c:pt>
                <c:pt idx="3">
                  <c:v>3.6720000000000002</c:v>
                </c:pt>
                <c:pt idx="4">
                  <c:v>3.4279999999999999</c:v>
                </c:pt>
                <c:pt idx="5">
                  <c:v>4.5609999999999999</c:v>
                </c:pt>
              </c:numCache>
            </c:numRef>
          </c:val>
        </c:ser>
        <c:ser>
          <c:idx val="2"/>
          <c:order val="2"/>
          <c:tx>
            <c:strRef>
              <c:f>Sheet1!$D$1</c:f>
              <c:strCache>
                <c:ptCount val="1"/>
                <c:pt idx="0">
                  <c:v>EOrth</c:v>
                </c:pt>
              </c:strCache>
            </c:strRef>
          </c:tx>
          <c:spPr>
            <a:ln w="63500"/>
          </c:spPr>
          <c:marker>
            <c:symbol val="none"/>
          </c:marker>
          <c:cat>
            <c:strRef>
              <c:f>Sheet1!$A$2:$A$7</c:f>
              <c:strCache>
                <c:ptCount val="6"/>
                <c:pt idx="0">
                  <c:v>Secur</c:v>
                </c:pt>
                <c:pt idx="1">
                  <c:v>ConfTrad</c:v>
                </c:pt>
                <c:pt idx="2">
                  <c:v>SDirStim</c:v>
                </c:pt>
                <c:pt idx="3">
                  <c:v>Hedon</c:v>
                </c:pt>
                <c:pt idx="4">
                  <c:v>PowAch</c:v>
                </c:pt>
                <c:pt idx="5">
                  <c:v>UnivBene</c:v>
                </c:pt>
              </c:strCache>
            </c:strRef>
          </c:cat>
          <c:val>
            <c:numRef>
              <c:f>Sheet1!$D$2:$D$7</c:f>
              <c:numCache>
                <c:formatCode>General</c:formatCode>
                <c:ptCount val="6"/>
                <c:pt idx="0">
                  <c:v>4.59</c:v>
                </c:pt>
                <c:pt idx="1">
                  <c:v>4.117</c:v>
                </c:pt>
                <c:pt idx="2">
                  <c:v>3.746</c:v>
                </c:pt>
                <c:pt idx="3">
                  <c:v>3.68</c:v>
                </c:pt>
                <c:pt idx="4">
                  <c:v>3.5209999999999999</c:v>
                </c:pt>
                <c:pt idx="5">
                  <c:v>4.4589999999999996</c:v>
                </c:pt>
              </c:numCache>
            </c:numRef>
          </c:val>
        </c:ser>
        <c:ser>
          <c:idx val="3"/>
          <c:order val="3"/>
          <c:tx>
            <c:strRef>
              <c:f>Sheet1!$E$1</c:f>
              <c:strCache>
                <c:ptCount val="1"/>
                <c:pt idx="0">
                  <c:v>Jew</c:v>
                </c:pt>
              </c:strCache>
            </c:strRef>
          </c:tx>
          <c:spPr>
            <a:ln w="63500"/>
          </c:spPr>
          <c:marker>
            <c:symbol val="none"/>
          </c:marker>
          <c:cat>
            <c:strRef>
              <c:f>Sheet1!$A$2:$A$7</c:f>
              <c:strCache>
                <c:ptCount val="6"/>
                <c:pt idx="0">
                  <c:v>Secur</c:v>
                </c:pt>
                <c:pt idx="1">
                  <c:v>ConfTrad</c:v>
                </c:pt>
                <c:pt idx="2">
                  <c:v>SDirStim</c:v>
                </c:pt>
                <c:pt idx="3">
                  <c:v>Hedon</c:v>
                </c:pt>
                <c:pt idx="4">
                  <c:v>PowAch</c:v>
                </c:pt>
                <c:pt idx="5">
                  <c:v>UnivBene</c:v>
                </c:pt>
              </c:strCache>
            </c:strRef>
          </c:cat>
          <c:val>
            <c:numRef>
              <c:f>Sheet1!$E$2:$E$7</c:f>
              <c:numCache>
                <c:formatCode>General</c:formatCode>
                <c:ptCount val="6"/>
                <c:pt idx="0">
                  <c:v>4.5599999999999996</c:v>
                </c:pt>
                <c:pt idx="1">
                  <c:v>3.9449999999999998</c:v>
                </c:pt>
                <c:pt idx="2">
                  <c:v>3.7970000000000002</c:v>
                </c:pt>
                <c:pt idx="3">
                  <c:v>3.7930000000000001</c:v>
                </c:pt>
                <c:pt idx="4">
                  <c:v>3.669</c:v>
                </c:pt>
                <c:pt idx="5">
                  <c:v>4.4320000000000004</c:v>
                </c:pt>
              </c:numCache>
            </c:numRef>
          </c:val>
        </c:ser>
        <c:ser>
          <c:idx val="4"/>
          <c:order val="4"/>
          <c:tx>
            <c:strRef>
              <c:f>Sheet1!$F$1</c:f>
              <c:strCache>
                <c:ptCount val="1"/>
                <c:pt idx="0">
                  <c:v>Moslem</c:v>
                </c:pt>
              </c:strCache>
            </c:strRef>
          </c:tx>
          <c:spPr>
            <a:ln w="63500"/>
          </c:spPr>
          <c:marker>
            <c:symbol val="none"/>
          </c:marker>
          <c:cat>
            <c:strRef>
              <c:f>Sheet1!$A$2:$A$7</c:f>
              <c:strCache>
                <c:ptCount val="6"/>
                <c:pt idx="0">
                  <c:v>Secur</c:v>
                </c:pt>
                <c:pt idx="1">
                  <c:v>ConfTrad</c:v>
                </c:pt>
                <c:pt idx="2">
                  <c:v>SDirStim</c:v>
                </c:pt>
                <c:pt idx="3">
                  <c:v>Hedon</c:v>
                </c:pt>
                <c:pt idx="4">
                  <c:v>PowAch</c:v>
                </c:pt>
                <c:pt idx="5">
                  <c:v>UnivBene</c:v>
                </c:pt>
              </c:strCache>
            </c:strRef>
          </c:cat>
          <c:val>
            <c:numRef>
              <c:f>Sheet1!$F$2:$F$7</c:f>
              <c:numCache>
                <c:formatCode>General</c:formatCode>
                <c:ptCount val="6"/>
                <c:pt idx="0">
                  <c:v>4.556</c:v>
                </c:pt>
                <c:pt idx="1">
                  <c:v>4.2640000000000002</c:v>
                </c:pt>
                <c:pt idx="2">
                  <c:v>3.625</c:v>
                </c:pt>
                <c:pt idx="3">
                  <c:v>3.4889999999999999</c:v>
                </c:pt>
                <c:pt idx="4">
                  <c:v>3.5259999999999998</c:v>
                </c:pt>
                <c:pt idx="5">
                  <c:v>4.5140000000000002</c:v>
                </c:pt>
              </c:numCache>
            </c:numRef>
          </c:val>
        </c:ser>
        <c:ser>
          <c:idx val="5"/>
          <c:order val="5"/>
          <c:tx>
            <c:strRef>
              <c:f>Sheet1!$G$1</c:f>
              <c:strCache>
                <c:ptCount val="1"/>
                <c:pt idx="0">
                  <c:v>None</c:v>
                </c:pt>
              </c:strCache>
            </c:strRef>
          </c:tx>
          <c:spPr>
            <a:ln w="63500"/>
          </c:spPr>
          <c:marker>
            <c:symbol val="none"/>
          </c:marker>
          <c:cat>
            <c:strRef>
              <c:f>Sheet1!$A$2:$A$7</c:f>
              <c:strCache>
                <c:ptCount val="6"/>
                <c:pt idx="0">
                  <c:v>Secur</c:v>
                </c:pt>
                <c:pt idx="1">
                  <c:v>ConfTrad</c:v>
                </c:pt>
                <c:pt idx="2">
                  <c:v>SDirStim</c:v>
                </c:pt>
                <c:pt idx="3">
                  <c:v>Hedon</c:v>
                </c:pt>
                <c:pt idx="4">
                  <c:v>PowAch</c:v>
                </c:pt>
                <c:pt idx="5">
                  <c:v>UnivBene</c:v>
                </c:pt>
              </c:strCache>
            </c:strRef>
          </c:cat>
          <c:val>
            <c:numRef>
              <c:f>Sheet1!$G$2:$G$7</c:f>
              <c:numCache>
                <c:formatCode>General</c:formatCode>
                <c:ptCount val="6"/>
                <c:pt idx="0">
                  <c:v>4.476</c:v>
                </c:pt>
                <c:pt idx="1">
                  <c:v>3.9860000000000002</c:v>
                </c:pt>
                <c:pt idx="2">
                  <c:v>3.8639999999999999</c:v>
                </c:pt>
                <c:pt idx="3">
                  <c:v>3.7280000000000002</c:v>
                </c:pt>
                <c:pt idx="4">
                  <c:v>3.4209999999999998</c:v>
                </c:pt>
                <c:pt idx="5">
                  <c:v>4.5529999999999999</c:v>
                </c:pt>
              </c:numCache>
            </c:numRef>
          </c:val>
        </c:ser>
        <c:marker val="1"/>
        <c:axId val="40671488"/>
        <c:axId val="40682240"/>
      </c:lineChart>
      <c:catAx>
        <c:axId val="40671488"/>
        <c:scaling>
          <c:orientation val="minMax"/>
        </c:scaling>
        <c:axPos val="b"/>
        <c:tickLblPos val="nextTo"/>
        <c:txPr>
          <a:bodyPr/>
          <a:lstStyle/>
          <a:p>
            <a:pPr>
              <a:defRPr sz="1800" b="1" i="0" baseline="0"/>
            </a:pPr>
            <a:endParaRPr lang="en-US"/>
          </a:p>
        </c:txPr>
        <c:crossAx val="40682240"/>
        <c:crosses val="autoZero"/>
        <c:auto val="1"/>
        <c:lblAlgn val="ctr"/>
        <c:lblOffset val="100"/>
      </c:catAx>
      <c:valAx>
        <c:axId val="40682240"/>
        <c:scaling>
          <c:orientation val="minMax"/>
          <c:max val="4.8"/>
          <c:min val="3.2"/>
        </c:scaling>
        <c:axPos val="l"/>
        <c:majorGridlines/>
        <c:numFmt formatCode="General" sourceLinked="1"/>
        <c:tickLblPos val="nextTo"/>
        <c:txPr>
          <a:bodyPr/>
          <a:lstStyle/>
          <a:p>
            <a:pPr>
              <a:defRPr sz="1600" b="1" i="0" baseline="0"/>
            </a:pPr>
            <a:endParaRPr lang="en-US"/>
          </a:p>
        </c:txPr>
        <c:crossAx val="40671488"/>
        <c:crosses val="autoZero"/>
        <c:crossBetween val="between"/>
        <c:majorUnit val="0.2"/>
      </c:valAx>
    </c:plotArea>
    <c:legend>
      <c:legendPos val="r"/>
      <c:layout>
        <c:manualLayout>
          <c:xMode val="edge"/>
          <c:yMode val="edge"/>
          <c:x val="0.28995024875621889"/>
          <c:y val="0.17022600509346475"/>
          <c:w val="0.38126190919048508"/>
          <c:h val="0.22052336926627125"/>
        </c:manualLayout>
      </c:layout>
      <c:txPr>
        <a:bodyPr/>
        <a:lstStyle/>
        <a:p>
          <a:pPr>
            <a:defRPr sz="2000" b="1" baseline="0"/>
          </a:pPr>
          <a:endParaRPr lang="en-US"/>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8936795062779315E-2"/>
          <c:y val="2.0058593027984181E-2"/>
          <c:w val="0.89031315173441117"/>
          <c:h val="0.86900342191535007"/>
        </c:manualLayout>
      </c:layout>
      <c:lineChart>
        <c:grouping val="standard"/>
        <c:ser>
          <c:idx val="0"/>
          <c:order val="0"/>
          <c:tx>
            <c:strRef>
              <c:f>Sheet1!$A$4</c:f>
              <c:strCache>
                <c:ptCount val="1"/>
                <c:pt idx="0">
                  <c:v>RCath</c:v>
                </c:pt>
              </c:strCache>
            </c:strRef>
          </c:tx>
          <c:spPr>
            <a:ln w="50800">
              <a:solidFill>
                <a:srgbClr val="FF0000"/>
              </a:solidFill>
            </a:ln>
          </c:spPr>
          <c:marker>
            <c:symbol val="none"/>
          </c:marker>
          <c:cat>
            <c:strRef>
              <c:f>Sheet1!$B$3:$G$3</c:f>
              <c:strCache>
                <c:ptCount val="6"/>
                <c:pt idx="0">
                  <c:v>Secur</c:v>
                </c:pt>
                <c:pt idx="1">
                  <c:v>ConfTrad</c:v>
                </c:pt>
                <c:pt idx="2">
                  <c:v>SDirStim</c:v>
                </c:pt>
                <c:pt idx="3">
                  <c:v>Hedon</c:v>
                </c:pt>
                <c:pt idx="4">
                  <c:v>PowAch</c:v>
                </c:pt>
                <c:pt idx="5">
                  <c:v>UnivBene</c:v>
                </c:pt>
              </c:strCache>
            </c:strRef>
          </c:cat>
          <c:val>
            <c:numRef>
              <c:f>Sheet1!$B$4:$G$4</c:f>
              <c:numCache>
                <c:formatCode>General</c:formatCode>
                <c:ptCount val="6"/>
                <c:pt idx="0">
                  <c:v>4.5259999999999971</c:v>
                </c:pt>
                <c:pt idx="1">
                  <c:v>4.067999999999997</c:v>
                </c:pt>
                <c:pt idx="2">
                  <c:v>3.7389999999999999</c:v>
                </c:pt>
                <c:pt idx="3">
                  <c:v>3.5859999999999999</c:v>
                </c:pt>
                <c:pt idx="4">
                  <c:v>3.4219999999999997</c:v>
                </c:pt>
                <c:pt idx="5">
                  <c:v>4.5649999999999977</c:v>
                </c:pt>
              </c:numCache>
            </c:numRef>
          </c:val>
        </c:ser>
        <c:ser>
          <c:idx val="1"/>
          <c:order val="1"/>
          <c:tx>
            <c:strRef>
              <c:f>Sheet1!$A$5</c:f>
              <c:strCache>
                <c:ptCount val="1"/>
                <c:pt idx="0">
                  <c:v>Prot</c:v>
                </c:pt>
              </c:strCache>
            </c:strRef>
          </c:tx>
          <c:spPr>
            <a:ln w="50800"/>
          </c:spPr>
          <c:marker>
            <c:symbol val="none"/>
          </c:marker>
          <c:cat>
            <c:strRef>
              <c:f>Sheet1!$B$3:$G$3</c:f>
              <c:strCache>
                <c:ptCount val="6"/>
                <c:pt idx="0">
                  <c:v>Secur</c:v>
                </c:pt>
                <c:pt idx="1">
                  <c:v>ConfTrad</c:v>
                </c:pt>
                <c:pt idx="2">
                  <c:v>SDirStim</c:v>
                </c:pt>
                <c:pt idx="3">
                  <c:v>Hedon</c:v>
                </c:pt>
                <c:pt idx="4">
                  <c:v>PowAch</c:v>
                </c:pt>
                <c:pt idx="5">
                  <c:v>UnivBene</c:v>
                </c:pt>
              </c:strCache>
            </c:strRef>
          </c:cat>
          <c:val>
            <c:numRef>
              <c:f>Sheet1!$B$5:$G$5</c:f>
              <c:numCache>
                <c:formatCode>General</c:formatCode>
                <c:ptCount val="6"/>
                <c:pt idx="0">
                  <c:v>4.3339999999999996</c:v>
                </c:pt>
                <c:pt idx="1">
                  <c:v>3.9670000000000001</c:v>
                </c:pt>
                <c:pt idx="2">
                  <c:v>3.8479999999999999</c:v>
                </c:pt>
                <c:pt idx="3">
                  <c:v>3.8449999999999998</c:v>
                </c:pt>
                <c:pt idx="4">
                  <c:v>3.234</c:v>
                </c:pt>
                <c:pt idx="5">
                  <c:v>4.655999999999997</c:v>
                </c:pt>
              </c:numCache>
            </c:numRef>
          </c:val>
        </c:ser>
        <c:ser>
          <c:idx val="2"/>
          <c:order val="2"/>
          <c:tx>
            <c:strRef>
              <c:f>Sheet1!$A$6</c:f>
              <c:strCache>
                <c:ptCount val="1"/>
                <c:pt idx="0">
                  <c:v>EOrth</c:v>
                </c:pt>
              </c:strCache>
            </c:strRef>
          </c:tx>
          <c:spPr>
            <a:ln w="50800"/>
          </c:spPr>
          <c:marker>
            <c:symbol val="none"/>
          </c:marker>
          <c:cat>
            <c:strRef>
              <c:f>Sheet1!$B$3:$G$3</c:f>
              <c:strCache>
                <c:ptCount val="6"/>
                <c:pt idx="0">
                  <c:v>Secur</c:v>
                </c:pt>
                <c:pt idx="1">
                  <c:v>ConfTrad</c:v>
                </c:pt>
                <c:pt idx="2">
                  <c:v>SDirStim</c:v>
                </c:pt>
                <c:pt idx="3">
                  <c:v>Hedon</c:v>
                </c:pt>
                <c:pt idx="4">
                  <c:v>PowAch</c:v>
                </c:pt>
                <c:pt idx="5">
                  <c:v>UnivBene</c:v>
                </c:pt>
              </c:strCache>
            </c:strRef>
          </c:cat>
          <c:val>
            <c:numRef>
              <c:f>Sheet1!$B$6:$G$6</c:f>
              <c:numCache>
                <c:formatCode>General</c:formatCode>
                <c:ptCount val="6"/>
                <c:pt idx="0">
                  <c:v>4.6790000000000003</c:v>
                </c:pt>
                <c:pt idx="1">
                  <c:v>4.0659999999999972</c:v>
                </c:pt>
                <c:pt idx="2">
                  <c:v>3.6139999999999999</c:v>
                </c:pt>
                <c:pt idx="3">
                  <c:v>3.4239999999999999</c:v>
                </c:pt>
                <c:pt idx="4">
                  <c:v>3.7509999999999999</c:v>
                </c:pt>
                <c:pt idx="5">
                  <c:v>4.3849999999999971</c:v>
                </c:pt>
              </c:numCache>
            </c:numRef>
          </c:val>
        </c:ser>
        <c:ser>
          <c:idx val="3"/>
          <c:order val="3"/>
          <c:tx>
            <c:strRef>
              <c:f>Sheet1!$A$7</c:f>
              <c:strCache>
                <c:ptCount val="1"/>
                <c:pt idx="0">
                  <c:v>Mslm</c:v>
                </c:pt>
              </c:strCache>
            </c:strRef>
          </c:tx>
          <c:spPr>
            <a:ln w="50800"/>
          </c:spPr>
          <c:marker>
            <c:symbol val="none"/>
          </c:marker>
          <c:cat>
            <c:strRef>
              <c:f>Sheet1!$B$3:$G$3</c:f>
              <c:strCache>
                <c:ptCount val="6"/>
                <c:pt idx="0">
                  <c:v>Secur</c:v>
                </c:pt>
                <c:pt idx="1">
                  <c:v>ConfTrad</c:v>
                </c:pt>
                <c:pt idx="2">
                  <c:v>SDirStim</c:v>
                </c:pt>
                <c:pt idx="3">
                  <c:v>Hedon</c:v>
                </c:pt>
                <c:pt idx="4">
                  <c:v>PowAch</c:v>
                </c:pt>
                <c:pt idx="5">
                  <c:v>UnivBene</c:v>
                </c:pt>
              </c:strCache>
            </c:strRef>
          </c:cat>
          <c:val>
            <c:numRef>
              <c:f>Sheet1!$B$7:$G$7</c:f>
              <c:numCache>
                <c:formatCode>General</c:formatCode>
                <c:ptCount val="6"/>
                <c:pt idx="0">
                  <c:v>4.3269999999999973</c:v>
                </c:pt>
                <c:pt idx="1">
                  <c:v>4.0669999999999975</c:v>
                </c:pt>
                <c:pt idx="2" formatCode="0.000">
                  <c:v>3.7189999999999999</c:v>
                </c:pt>
                <c:pt idx="3">
                  <c:v>3.5709999999999997</c:v>
                </c:pt>
                <c:pt idx="4">
                  <c:v>3.8559999999999985</c:v>
                </c:pt>
                <c:pt idx="5">
                  <c:v>4.3789999999999996</c:v>
                </c:pt>
              </c:numCache>
            </c:numRef>
          </c:val>
        </c:ser>
        <c:ser>
          <c:idx val="4"/>
          <c:order val="4"/>
          <c:tx>
            <c:strRef>
              <c:f>Sheet1!$A$8</c:f>
              <c:strCache>
                <c:ptCount val="1"/>
                <c:pt idx="0">
                  <c:v>Jew</c:v>
                </c:pt>
              </c:strCache>
            </c:strRef>
          </c:tx>
          <c:spPr>
            <a:ln w="50800"/>
          </c:spPr>
          <c:marker>
            <c:symbol val="none"/>
          </c:marker>
          <c:cat>
            <c:strRef>
              <c:f>Sheet1!$B$3:$G$3</c:f>
              <c:strCache>
                <c:ptCount val="6"/>
                <c:pt idx="0">
                  <c:v>Secur</c:v>
                </c:pt>
                <c:pt idx="1">
                  <c:v>ConfTrad</c:v>
                </c:pt>
                <c:pt idx="2">
                  <c:v>SDirStim</c:v>
                </c:pt>
                <c:pt idx="3">
                  <c:v>Hedon</c:v>
                </c:pt>
                <c:pt idx="4">
                  <c:v>PowAch</c:v>
                </c:pt>
                <c:pt idx="5">
                  <c:v>UnivBene</c:v>
                </c:pt>
              </c:strCache>
            </c:strRef>
          </c:cat>
          <c:val>
            <c:numRef>
              <c:f>Sheet1!$B$8:$G$8</c:f>
              <c:numCache>
                <c:formatCode>0.000</c:formatCode>
                <c:ptCount val="6"/>
                <c:pt idx="0" formatCode="General">
                  <c:v>4.5139999999999985</c:v>
                </c:pt>
                <c:pt idx="1">
                  <c:v>3.8899999999999997</c:v>
                </c:pt>
                <c:pt idx="2" formatCode="General">
                  <c:v>3.698</c:v>
                </c:pt>
                <c:pt idx="3" formatCode="General">
                  <c:v>3.7869999999999999</c:v>
                </c:pt>
                <c:pt idx="4" formatCode="General">
                  <c:v>3.758</c:v>
                </c:pt>
                <c:pt idx="5" formatCode="General">
                  <c:v>4.41</c:v>
                </c:pt>
              </c:numCache>
            </c:numRef>
          </c:val>
        </c:ser>
        <c:ser>
          <c:idx val="5"/>
          <c:order val="5"/>
          <c:tx>
            <c:strRef>
              <c:f>Sheet1!$A$9</c:f>
              <c:strCache>
                <c:ptCount val="1"/>
                <c:pt idx="0">
                  <c:v>None</c:v>
                </c:pt>
              </c:strCache>
            </c:strRef>
          </c:tx>
          <c:spPr>
            <a:ln w="50800"/>
          </c:spPr>
          <c:marker>
            <c:symbol val="none"/>
          </c:marker>
          <c:cat>
            <c:strRef>
              <c:f>Sheet1!$B$3:$G$3</c:f>
              <c:strCache>
                <c:ptCount val="6"/>
                <c:pt idx="0">
                  <c:v>Secur</c:v>
                </c:pt>
                <c:pt idx="1">
                  <c:v>ConfTrad</c:v>
                </c:pt>
                <c:pt idx="2">
                  <c:v>SDirStim</c:v>
                </c:pt>
                <c:pt idx="3">
                  <c:v>Hedon</c:v>
                </c:pt>
                <c:pt idx="4">
                  <c:v>PowAch</c:v>
                </c:pt>
                <c:pt idx="5">
                  <c:v>UnivBene</c:v>
                </c:pt>
              </c:strCache>
            </c:strRef>
          </c:cat>
          <c:val>
            <c:numRef>
              <c:f>Sheet1!$B$9:$G$9</c:f>
              <c:numCache>
                <c:formatCode>General</c:formatCode>
                <c:ptCount val="6"/>
                <c:pt idx="0">
                  <c:v>4.444</c:v>
                </c:pt>
                <c:pt idx="1">
                  <c:v>3.9049999999999998</c:v>
                </c:pt>
                <c:pt idx="2">
                  <c:v>3.8289999999999997</c:v>
                </c:pt>
                <c:pt idx="3">
                  <c:v>3.67</c:v>
                </c:pt>
                <c:pt idx="4">
                  <c:v>3.5840000000000001</c:v>
                </c:pt>
                <c:pt idx="5">
                  <c:v>4.5369999999999999</c:v>
                </c:pt>
              </c:numCache>
            </c:numRef>
          </c:val>
        </c:ser>
        <c:marker val="1"/>
        <c:axId val="57633408"/>
        <c:axId val="57643392"/>
      </c:lineChart>
      <c:catAx>
        <c:axId val="57633408"/>
        <c:scaling>
          <c:orientation val="minMax"/>
        </c:scaling>
        <c:axPos val="b"/>
        <c:tickLblPos val="nextTo"/>
        <c:txPr>
          <a:bodyPr/>
          <a:lstStyle/>
          <a:p>
            <a:pPr>
              <a:defRPr sz="1800" b="1" i="0" baseline="0"/>
            </a:pPr>
            <a:endParaRPr lang="en-US"/>
          </a:p>
        </c:txPr>
        <c:crossAx val="57643392"/>
        <c:crosses val="autoZero"/>
        <c:auto val="1"/>
        <c:lblAlgn val="ctr"/>
        <c:lblOffset val="100"/>
      </c:catAx>
      <c:valAx>
        <c:axId val="57643392"/>
        <c:scaling>
          <c:orientation val="minMax"/>
          <c:max val="4.7"/>
          <c:min val="3.2"/>
        </c:scaling>
        <c:axPos val="l"/>
        <c:majorGridlines/>
        <c:numFmt formatCode="General" sourceLinked="1"/>
        <c:tickLblPos val="nextTo"/>
        <c:txPr>
          <a:bodyPr/>
          <a:lstStyle/>
          <a:p>
            <a:pPr>
              <a:defRPr sz="1400" b="1" baseline="0"/>
            </a:pPr>
            <a:endParaRPr lang="en-US"/>
          </a:p>
        </c:txPr>
        <c:crossAx val="57633408"/>
        <c:crosses val="autoZero"/>
        <c:crossBetween val="between"/>
      </c:valAx>
    </c:plotArea>
    <c:legend>
      <c:legendPos val="r"/>
      <c:layout>
        <c:manualLayout>
          <c:xMode val="edge"/>
          <c:yMode val="edge"/>
          <c:x val="0.29026654607363267"/>
          <c:y val="0.11289139033677124"/>
          <c:w val="0.42672294973823482"/>
          <c:h val="0.21377216083283729"/>
        </c:manualLayout>
      </c:layout>
      <c:txPr>
        <a:bodyPr/>
        <a:lstStyle/>
        <a:p>
          <a:pPr>
            <a:defRPr sz="2000" b="1"/>
          </a:pPr>
          <a:endParaRPr lang="en-US"/>
        </a:p>
      </c:txPr>
    </c:legend>
    <c:plotVisOnly val="1"/>
  </c:chart>
  <c:externalData r:id="rId1"/>
</c:chartSpace>
</file>

<file path=ppt/drawings/_rels/drawing3.x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0.18333</cdr:x>
      <cdr:y>0.03571</cdr:y>
    </cdr:from>
    <cdr:to>
      <cdr:x>0.86109</cdr:x>
      <cdr:y>0.12222</cdr:y>
    </cdr:to>
    <cdr:sp macro="" textlink="">
      <cdr:nvSpPr>
        <cdr:cNvPr id="2" name="TextBox 1"/>
        <cdr:cNvSpPr txBox="1"/>
      </cdr:nvSpPr>
      <cdr:spPr>
        <a:xfrm xmlns:a="http://schemas.openxmlformats.org/drawingml/2006/main">
          <a:off x="1676370" y="244899"/>
          <a:ext cx="6197437" cy="593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dirty="0">
              <a:solidFill>
                <a:srgbClr val="7030A0"/>
              </a:solidFill>
            </a:rPr>
            <a:t>Snapshot: Population Values by </a:t>
          </a:r>
          <a:r>
            <a:rPr lang="en-US" sz="2800" b="1" dirty="0" smtClean="0">
              <a:solidFill>
                <a:srgbClr val="7030A0"/>
              </a:solidFill>
            </a:rPr>
            <a:t>Religion</a:t>
          </a:r>
          <a:endParaRPr lang="en-US" sz="2800" b="1" dirty="0">
            <a:solidFill>
              <a:srgbClr val="7030A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0.16102</cdr:x>
      <cdr:y>0.03571</cdr:y>
    </cdr:from>
    <cdr:to>
      <cdr:x>0.87288</cdr:x>
      <cdr:y>0.10291</cdr:y>
    </cdr:to>
    <cdr:sp macro="" textlink="">
      <cdr:nvSpPr>
        <cdr:cNvPr id="2" name="TextBox 1"/>
        <cdr:cNvSpPr txBox="1"/>
      </cdr:nvSpPr>
      <cdr:spPr>
        <a:xfrm xmlns:a="http://schemas.openxmlformats.org/drawingml/2006/main">
          <a:off x="1447800" y="244899"/>
          <a:ext cx="6400800" cy="4608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dirty="0">
              <a:solidFill>
                <a:srgbClr val="7030A0"/>
              </a:solidFill>
            </a:rPr>
            <a:t>Snapshot: Population Values by Religion</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1.5623E-7</cdr:y>
    </cdr:from>
    <cdr:to>
      <cdr:x>0.88657</cdr:x>
      <cdr:y>0.1278</cdr:y>
    </cdr:to>
    <cdr:pic>
      <cdr:nvPicPr>
        <cdr:cNvPr id="2" name="chart"/>
        <cdr:cNvPicPr preferRelativeResize="0">
          <a:picLocks xmlns:a="http://schemas.openxmlformats.org/drawingml/2006/main"/>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
          <a:ext cx="9052560" cy="81804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BC28E-2AB8-4858-A8F6-A291B89F1471}"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E11E0-D1F9-468B-8067-57B845401A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E11E0-D1F9-468B-8067-57B845401A1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E11E0-D1F9-468B-8067-57B845401A1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62600" cy="4114800"/>
          </a:xfrm>
        </p:spPr>
        <p:txBody>
          <a:bodyPr>
            <a:normAutofit/>
          </a:bodyPr>
          <a:lstStyle/>
          <a:p>
            <a:r>
              <a:rPr lang="en-US" sz="1400" dirty="0" err="1" smtClean="0"/>
              <a:t>Manova</a:t>
            </a:r>
            <a:r>
              <a:rPr lang="en-US" sz="1400" dirty="0" smtClean="0"/>
              <a:t> weighting individuals to represent the population of 33 countries as it is, no controls. </a:t>
            </a:r>
          </a:p>
          <a:p>
            <a:pPr>
              <a:spcBef>
                <a:spcPts val="800"/>
              </a:spcBef>
            </a:pPr>
            <a:r>
              <a:rPr lang="en-US" sz="1400" dirty="0" smtClean="0"/>
              <a:t>General Trends: SE &amp; UN/BE high, then COTR, SDST, HE, POAC</a:t>
            </a:r>
          </a:p>
          <a:p>
            <a:pPr>
              <a:spcBef>
                <a:spcPts val="800"/>
              </a:spcBef>
            </a:pPr>
            <a:r>
              <a:rPr lang="en-US" sz="1400" dirty="0" smtClean="0"/>
              <a:t>Without any controls, Religion explains between 2.4% (SE) &amp; 6.5% (POAC) </a:t>
            </a:r>
          </a:p>
          <a:p>
            <a:r>
              <a:rPr lang="en-US" sz="1400" dirty="0" smtClean="0"/>
              <a:t>       of variance (average 4.4%)</a:t>
            </a:r>
          </a:p>
          <a:p>
            <a:pPr>
              <a:spcBef>
                <a:spcPts val="800"/>
              </a:spcBef>
            </a:pPr>
            <a:r>
              <a:rPr lang="en-US" sz="1400" dirty="0" smtClean="0"/>
              <a:t>Is that a lot or a little? Age alone explains average  8.5%, education alone </a:t>
            </a:r>
          </a:p>
          <a:p>
            <a:r>
              <a:rPr lang="en-US" sz="1400" dirty="0" smtClean="0"/>
              <a:t>       average 1.5% </a:t>
            </a:r>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711E11E0-D1F9-468B-8067-57B845401A10}" type="slidenum">
              <a:rPr lang="en-US" smtClean="0"/>
              <a:pPr/>
              <a:t>12</a:t>
            </a:fld>
            <a:endParaRPr lang="en-US"/>
          </a:p>
        </p:txBody>
      </p:sp>
      <p:graphicFrame>
        <p:nvGraphicFramePr>
          <p:cNvPr id="5" name="Table 4"/>
          <p:cNvGraphicFramePr>
            <a:graphicFrameLocks noGrp="1"/>
          </p:cNvGraphicFramePr>
          <p:nvPr/>
        </p:nvGraphicFramePr>
        <p:xfrm>
          <a:off x="838200" y="6324600"/>
          <a:ext cx="5257800" cy="2520000"/>
        </p:xfrm>
        <a:graphic>
          <a:graphicData uri="http://schemas.openxmlformats.org/drawingml/2006/table">
            <a:tbl>
              <a:tblPr firstRow="1" bandRow="1">
                <a:tableStyleId>{5C22544A-7EE6-4342-B048-85BDC9FD1C3A}</a:tableStyleId>
              </a:tblPr>
              <a:tblGrid>
                <a:gridCol w="630216"/>
                <a:gridCol w="771264"/>
                <a:gridCol w="771264"/>
                <a:gridCol w="771264"/>
                <a:gridCol w="771264"/>
                <a:gridCol w="771264"/>
                <a:gridCol w="771264"/>
              </a:tblGrid>
              <a:tr h="315000">
                <a:tc>
                  <a:txBody>
                    <a:bodyPr/>
                    <a:lstStyle/>
                    <a:p>
                      <a:pPr algn="l" fontAlgn="b"/>
                      <a:endParaRPr lang="en-US" sz="1000" b="0"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Secur</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ConfTrad</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SDirStim</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Hedon</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PowAch</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UnivBene</a:t>
                      </a:r>
                      <a:endParaRPr lang="en-US" sz="1200" b="1" i="0" u="none" strike="noStrike" dirty="0">
                        <a:solidFill>
                          <a:srgbClr val="000000"/>
                        </a:solidFill>
                        <a:latin typeface="Arial"/>
                      </a:endParaRPr>
                    </a:p>
                  </a:txBody>
                  <a:tcPr marL="0" marR="0" marT="0" marB="0" anchor="b"/>
                </a:tc>
              </a:tr>
              <a:tr h="315000">
                <a:tc>
                  <a:txBody>
                    <a:bodyPr/>
                    <a:lstStyle/>
                    <a:p>
                      <a:pPr algn="l" fontAlgn="b"/>
                      <a:r>
                        <a:rPr lang="en-US" sz="1800" b="1" i="0" u="none" strike="noStrike" dirty="0" err="1">
                          <a:solidFill>
                            <a:srgbClr val="000000"/>
                          </a:solidFill>
                          <a:latin typeface="+mn-lt"/>
                        </a:rPr>
                        <a:t>RCath</a:t>
                      </a:r>
                      <a:endParaRPr lang="en-US" sz="1800" b="1" i="0" u="none" strike="noStrike" dirty="0">
                        <a:solidFill>
                          <a:srgbClr val="000000"/>
                        </a:solidFill>
                        <a:latin typeface="+mn-lt"/>
                      </a:endParaRP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4.549</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4.146</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3.696</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3.481</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3.422</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4.584</a:t>
                      </a:r>
                    </a:p>
                  </a:txBody>
                  <a:tcPr marL="0" marR="0" marT="0" marB="0" anchor="b"/>
                </a:tc>
              </a:tr>
              <a:tr h="315000">
                <a:tc>
                  <a:txBody>
                    <a:bodyPr/>
                    <a:lstStyle/>
                    <a:p>
                      <a:pPr algn="l" fontAlgn="b"/>
                      <a:r>
                        <a:rPr lang="en-US" sz="1800" b="1" i="0" u="none" strike="noStrike" dirty="0">
                          <a:solidFill>
                            <a:srgbClr val="000000"/>
                          </a:solidFill>
                          <a:latin typeface="+mn-lt"/>
                        </a:rPr>
                        <a:t>Prot</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4.384</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4.055</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3.786</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3.693</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3.234</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4.725</a:t>
                      </a:r>
                    </a:p>
                  </a:txBody>
                  <a:tcPr marL="0" marR="0" marT="0" marB="0" anchor="b"/>
                </a:tc>
              </a:tr>
              <a:tr h="315000">
                <a:tc>
                  <a:txBody>
                    <a:bodyPr/>
                    <a:lstStyle/>
                    <a:p>
                      <a:pPr algn="l" fontAlgn="b"/>
                      <a:r>
                        <a:rPr lang="en-US" sz="1800" b="1" i="0" u="none" strike="noStrike" dirty="0" err="1">
                          <a:solidFill>
                            <a:srgbClr val="000000"/>
                          </a:solidFill>
                          <a:latin typeface="+mn-lt"/>
                          <a:cs typeface="Arial" pitchFamily="34" charset="0"/>
                        </a:rPr>
                        <a:t>EOrth</a:t>
                      </a:r>
                      <a:endParaRPr lang="en-US" sz="1800" b="1" i="0" u="none" strike="noStrike" dirty="0">
                        <a:solidFill>
                          <a:srgbClr val="000000"/>
                        </a:solidFill>
                        <a:latin typeface="+mn-lt"/>
                        <a:cs typeface="Arial" pitchFamily="34" charset="0"/>
                      </a:endParaRP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4.697</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4.103</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3.588</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3.362</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3.751</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4.413</a:t>
                      </a:r>
                    </a:p>
                  </a:txBody>
                  <a:tcPr marL="0" marR="0" marT="0" marB="0" anchor="b"/>
                </a:tc>
              </a:tr>
              <a:tr h="315000">
                <a:tc>
                  <a:txBody>
                    <a:bodyPr/>
                    <a:lstStyle/>
                    <a:p>
                      <a:pPr algn="l" fontAlgn="b"/>
                      <a:r>
                        <a:rPr lang="en-US" sz="1800" b="1" i="0" u="none" strike="noStrike" dirty="0" err="1">
                          <a:solidFill>
                            <a:srgbClr val="000000"/>
                          </a:solidFill>
                          <a:latin typeface="+mn-lt"/>
                        </a:rPr>
                        <a:t>Mslm</a:t>
                      </a:r>
                      <a:endParaRPr lang="en-US" sz="1800" b="1" i="0" u="none" strike="noStrike" dirty="0">
                        <a:solidFill>
                          <a:srgbClr val="000000"/>
                        </a:solidFill>
                        <a:latin typeface="+mn-lt"/>
                      </a:endParaRP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4.335</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4.171</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3.670</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3.541</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3.856</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4.299</a:t>
                      </a:r>
                    </a:p>
                  </a:txBody>
                  <a:tcPr marL="0" marR="0" marT="0" marB="0" anchor="b"/>
                </a:tc>
              </a:tr>
              <a:tr h="315000">
                <a:tc>
                  <a:txBody>
                    <a:bodyPr/>
                    <a:lstStyle/>
                    <a:p>
                      <a:pPr algn="l" fontAlgn="b"/>
                      <a:r>
                        <a:rPr lang="en-US" sz="1800" b="1" i="0" u="none" strike="noStrike" dirty="0">
                          <a:solidFill>
                            <a:srgbClr val="000000"/>
                          </a:solidFill>
                          <a:latin typeface="+mn-lt"/>
                        </a:rPr>
                        <a:t>Jew</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4.476</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3.830</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3.746</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3.835</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3.758</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4.428</a:t>
                      </a:r>
                    </a:p>
                  </a:txBody>
                  <a:tcPr marL="0" marR="0" marT="0" marB="0" anchor="b"/>
                </a:tc>
              </a:tr>
              <a:tr h="315000">
                <a:tc>
                  <a:txBody>
                    <a:bodyPr/>
                    <a:lstStyle/>
                    <a:p>
                      <a:pPr algn="l" fontAlgn="b"/>
                      <a:r>
                        <a:rPr lang="en-US" sz="1800" b="1" i="0" u="none" strike="noStrike" dirty="0">
                          <a:solidFill>
                            <a:srgbClr val="000000"/>
                          </a:solidFill>
                          <a:latin typeface="+mn-lt"/>
                        </a:rPr>
                        <a:t>None</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4.402</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3.744</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3.916</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3.831</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3.584</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4.517</a:t>
                      </a:r>
                    </a:p>
                  </a:txBody>
                  <a:tcPr marL="0" marR="0" marT="0" marB="0" anchor="b"/>
                </a:tc>
              </a:tr>
              <a:tr h="315000">
                <a:tc>
                  <a:txBody>
                    <a:bodyPr/>
                    <a:lstStyle/>
                    <a:p>
                      <a:pPr algn="l" fontAlgn="b"/>
                      <a:r>
                        <a:rPr lang="en-US" sz="1800" b="1" i="0" u="none" strike="noStrike" dirty="0" smtClean="0">
                          <a:solidFill>
                            <a:srgbClr val="000000"/>
                          </a:solidFill>
                          <a:latin typeface="+mn-lt"/>
                        </a:rPr>
                        <a:t>% </a:t>
                      </a:r>
                      <a:r>
                        <a:rPr lang="en-US" sz="1800" b="1" i="0" u="none" strike="noStrike" dirty="0" err="1" smtClean="0">
                          <a:solidFill>
                            <a:srgbClr val="000000"/>
                          </a:solidFill>
                          <a:latin typeface="+mn-lt"/>
                        </a:rPr>
                        <a:t>Var</a:t>
                      </a:r>
                      <a:endParaRPr lang="en-US" sz="1800" b="1" i="0" u="none" strike="noStrike" dirty="0">
                        <a:solidFill>
                          <a:srgbClr val="000000"/>
                        </a:solidFill>
                        <a:latin typeface="+mn-lt"/>
                      </a:endParaRPr>
                    </a:p>
                  </a:txBody>
                  <a:tcPr marL="0" marR="0" marT="0" marB="0" anchor="b"/>
                </a:tc>
                <a:tc>
                  <a:txBody>
                    <a:bodyPr/>
                    <a:lstStyle/>
                    <a:p>
                      <a:pPr algn="ctr" fontAlgn="b"/>
                      <a:r>
                        <a:rPr lang="en-US" sz="1200" b="0" i="0" u="none" strike="noStrike" dirty="0" smtClean="0">
                          <a:solidFill>
                            <a:srgbClr val="000000"/>
                          </a:solidFill>
                          <a:latin typeface="Arial" pitchFamily="34" charset="0"/>
                          <a:cs typeface="Arial" pitchFamily="34" charset="0"/>
                        </a:rPr>
                        <a:t>2.4%</a:t>
                      </a:r>
                      <a:endParaRPr lang="en-US" sz="1200" b="0" i="0" u="none" strike="noStrike" dirty="0">
                        <a:solidFill>
                          <a:srgbClr val="000000"/>
                        </a:solidFill>
                        <a:latin typeface="Arial" pitchFamily="34" charset="0"/>
                        <a:cs typeface="Arial" pitchFamily="34" charset="0"/>
                      </a:endParaRPr>
                    </a:p>
                  </a:txBody>
                  <a:tcPr marL="0" marR="0" marT="0" marB="0" anchor="b"/>
                </a:tc>
                <a:tc>
                  <a:txBody>
                    <a:bodyPr/>
                    <a:lstStyle/>
                    <a:p>
                      <a:pPr algn="ctr" fontAlgn="b"/>
                      <a:r>
                        <a:rPr lang="en-US" sz="1200" b="0" i="0" u="none" strike="noStrike" dirty="0" smtClean="0">
                          <a:solidFill>
                            <a:srgbClr val="000000"/>
                          </a:solidFill>
                          <a:latin typeface="Arial" pitchFamily="34" charset="0"/>
                          <a:cs typeface="Arial" pitchFamily="34" charset="0"/>
                        </a:rPr>
                        <a:t>6.3%</a:t>
                      </a:r>
                      <a:endParaRPr lang="en-US" sz="1200" b="0" i="0" u="none" strike="noStrike" dirty="0">
                        <a:solidFill>
                          <a:srgbClr val="000000"/>
                        </a:solidFill>
                        <a:latin typeface="Arial" pitchFamily="34" charset="0"/>
                        <a:cs typeface="Arial" pitchFamily="34" charset="0"/>
                      </a:endParaRPr>
                    </a:p>
                  </a:txBody>
                  <a:tcPr marL="0" marR="0" marT="0" marB="0" anchor="b"/>
                </a:tc>
                <a:tc>
                  <a:txBody>
                    <a:bodyPr/>
                    <a:lstStyle/>
                    <a:p>
                      <a:pPr algn="ctr" fontAlgn="b"/>
                      <a:r>
                        <a:rPr lang="en-US" sz="1200" b="0" i="0" u="none" strike="noStrike" dirty="0" smtClean="0">
                          <a:solidFill>
                            <a:srgbClr val="000000"/>
                          </a:solidFill>
                          <a:latin typeface="Arial" pitchFamily="34" charset="0"/>
                          <a:cs typeface="Arial" pitchFamily="34" charset="0"/>
                        </a:rPr>
                        <a:t>4.8%</a:t>
                      </a:r>
                      <a:endParaRPr lang="en-US" sz="1200" b="0" i="0" u="none" strike="noStrike" dirty="0">
                        <a:solidFill>
                          <a:srgbClr val="000000"/>
                        </a:solidFill>
                        <a:latin typeface="Arial" pitchFamily="34" charset="0"/>
                        <a:cs typeface="Arial" pitchFamily="34" charset="0"/>
                      </a:endParaRPr>
                    </a:p>
                  </a:txBody>
                  <a:tcPr marL="0" marR="0" marT="0" marB="0" anchor="b"/>
                </a:tc>
                <a:tc>
                  <a:txBody>
                    <a:bodyPr/>
                    <a:lstStyle/>
                    <a:p>
                      <a:pPr algn="ctr" fontAlgn="b"/>
                      <a:r>
                        <a:rPr lang="en-US" sz="1200" b="0" i="0" u="none" strike="noStrike" dirty="0" smtClean="0">
                          <a:solidFill>
                            <a:srgbClr val="000000"/>
                          </a:solidFill>
                          <a:latin typeface="Arial" pitchFamily="34" charset="0"/>
                          <a:cs typeface="Arial" pitchFamily="34" charset="0"/>
                        </a:rPr>
                        <a:t>3.3%</a:t>
                      </a:r>
                      <a:endParaRPr lang="en-US" sz="1200" b="0" i="0" u="none" strike="noStrike" dirty="0">
                        <a:solidFill>
                          <a:srgbClr val="000000"/>
                        </a:solidFill>
                        <a:latin typeface="Arial" pitchFamily="34" charset="0"/>
                        <a:cs typeface="Arial" pitchFamily="34" charset="0"/>
                      </a:endParaRPr>
                    </a:p>
                  </a:txBody>
                  <a:tcPr marL="0" marR="0" marT="0" marB="0" anchor="b"/>
                </a:tc>
                <a:tc>
                  <a:txBody>
                    <a:bodyPr/>
                    <a:lstStyle/>
                    <a:p>
                      <a:pPr algn="ctr" fontAlgn="b"/>
                      <a:r>
                        <a:rPr lang="en-US" sz="1200" b="0" i="0" u="none" strike="noStrike" dirty="0" smtClean="0">
                          <a:solidFill>
                            <a:srgbClr val="000000"/>
                          </a:solidFill>
                          <a:latin typeface="Arial" pitchFamily="34" charset="0"/>
                          <a:cs typeface="Arial" pitchFamily="34" charset="0"/>
                        </a:rPr>
                        <a:t>3.0%</a:t>
                      </a:r>
                      <a:endParaRPr lang="en-US" sz="1200" b="0" i="0" u="none" strike="noStrike" dirty="0">
                        <a:solidFill>
                          <a:srgbClr val="000000"/>
                        </a:solidFill>
                        <a:latin typeface="Arial" pitchFamily="34" charset="0"/>
                        <a:cs typeface="Arial" pitchFamily="34" charset="0"/>
                      </a:endParaRPr>
                    </a:p>
                  </a:txBody>
                  <a:tcPr marL="0" marR="0" marT="0" marB="0" anchor="b"/>
                </a:tc>
                <a:tc>
                  <a:txBody>
                    <a:bodyPr/>
                    <a:lstStyle/>
                    <a:p>
                      <a:pPr algn="ctr" fontAlgn="b"/>
                      <a:r>
                        <a:rPr lang="en-US" sz="1200" b="0" i="0" u="none" strike="noStrike" dirty="0" smtClean="0">
                          <a:solidFill>
                            <a:srgbClr val="000000"/>
                          </a:solidFill>
                          <a:latin typeface="Arial" pitchFamily="34" charset="0"/>
                          <a:cs typeface="Arial" pitchFamily="34" charset="0"/>
                        </a:rPr>
                        <a:t>6.5%</a:t>
                      </a:r>
                      <a:endParaRPr lang="en-US" sz="1200" b="0" i="0" u="none" strike="noStrike" dirty="0">
                        <a:solidFill>
                          <a:srgbClr val="000000"/>
                        </a:solidFill>
                        <a:latin typeface="Arial" pitchFamily="34" charset="0"/>
                        <a:cs typeface="Arial" pitchFamily="34" charset="0"/>
                      </a:endParaRPr>
                    </a:p>
                  </a:txBody>
                  <a:tcPr marL="0" marR="0" marT="0" marB="0" anchor="b"/>
                </a:tc>
              </a:tr>
            </a:tbl>
          </a:graphicData>
        </a:graphic>
      </p:graphicFrame>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867400" cy="411480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Ordered from value most to least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Sheffe</a:t>
            </a:r>
            <a:r>
              <a:rPr lang="en-US" sz="1400" baseline="0" dirty="0" smtClean="0"/>
              <a:t> post hoc ‘</a:t>
            </a:r>
            <a:r>
              <a:rPr lang="en-US" sz="1400" dirty="0" smtClean="0"/>
              <a:t>&gt;’ means significantly greater (.05)</a:t>
            </a:r>
          </a:p>
          <a:p>
            <a:endParaRPr lang="en-US" sz="1400" b="1" dirty="0" smtClean="0"/>
          </a:p>
          <a:p>
            <a:r>
              <a:rPr lang="en-US" sz="1400" b="1" dirty="0" smtClean="0"/>
              <a:t>J &amp; NR </a:t>
            </a:r>
            <a:r>
              <a:rPr lang="en-US" sz="1400" dirty="0" smtClean="0"/>
              <a:t>very similar: most open, least conservative; moderate on self vs. other interest</a:t>
            </a:r>
          </a:p>
          <a:p>
            <a:endParaRPr lang="en-US" sz="1400" b="1" dirty="0" smtClean="0"/>
          </a:p>
          <a:p>
            <a:r>
              <a:rPr lang="en-US" sz="1400" b="1" dirty="0" smtClean="0"/>
              <a:t>P</a:t>
            </a:r>
            <a:r>
              <a:rPr lang="en-US" sz="1400" dirty="0" smtClean="0"/>
              <a:t> highest self transcendence  &amp; lowest self-enhancement</a:t>
            </a:r>
          </a:p>
          <a:p>
            <a:endParaRPr lang="en-US" sz="1400" b="1" dirty="0" smtClean="0"/>
          </a:p>
          <a:p>
            <a:r>
              <a:rPr lang="en-US" sz="1400" b="1" dirty="0" smtClean="0"/>
              <a:t>EO </a:t>
            </a:r>
            <a:r>
              <a:rPr lang="en-US" sz="1400" dirty="0" smtClean="0"/>
              <a:t>lowest openness</a:t>
            </a:r>
          </a:p>
          <a:p>
            <a:endParaRPr lang="en-US" sz="1400" dirty="0" smtClean="0"/>
          </a:p>
          <a:p>
            <a:r>
              <a:rPr lang="en-US" sz="1400" b="1" dirty="0" smtClean="0"/>
              <a:t>M  </a:t>
            </a:r>
            <a:r>
              <a:rPr lang="en-US" sz="1400" dirty="0" smtClean="0"/>
              <a:t>highest self-enhancement &amp; lowest self-transcendence</a:t>
            </a:r>
          </a:p>
          <a:p>
            <a:endParaRPr lang="en-US" sz="1400" b="1" dirty="0" smtClean="0"/>
          </a:p>
          <a:p>
            <a:r>
              <a:rPr lang="en-US" sz="1400" b="1" dirty="0" smtClean="0"/>
              <a:t>RC </a:t>
            </a:r>
            <a:r>
              <a:rPr lang="en-US" sz="1400" dirty="0" smtClean="0"/>
              <a:t>mod low openness vs. high conservation (HE,SDST vs. COTR, SE), mod high other (UNBE) vs. self (POAC) interest</a:t>
            </a:r>
            <a:endParaRPr lang="en-US" sz="1400" dirty="0"/>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lnSpcReduction="10000"/>
          </a:bodyPr>
          <a:lstStyle/>
          <a:p>
            <a:r>
              <a:rPr lang="en-US" sz="1400" baseline="0" dirty="0" smtClean="0"/>
              <a:t>All of</a:t>
            </a:r>
            <a:r>
              <a:rPr lang="en-US" sz="1400" dirty="0" smtClean="0"/>
              <a:t> these are known to relate to value priorities; age &amp; religiosity 	particularly strongly.</a:t>
            </a:r>
          </a:p>
          <a:p>
            <a:pPr>
              <a:spcBef>
                <a:spcPts val="1200"/>
              </a:spcBef>
            </a:pPr>
            <a:r>
              <a:rPr lang="en-US" sz="1400" baseline="0" dirty="0" smtClean="0"/>
              <a:t>Religious group differences may be due </a:t>
            </a:r>
            <a:r>
              <a:rPr lang="en-US" sz="1400" dirty="0" smtClean="0"/>
              <a:t>to varying d</a:t>
            </a:r>
            <a:r>
              <a:rPr lang="en-US" sz="1400" baseline="0" dirty="0" smtClean="0"/>
              <a:t>istributions</a:t>
            </a:r>
            <a:r>
              <a:rPr lang="en-US" sz="1400" dirty="0" smtClean="0"/>
              <a:t> of these 	socio-demographic variables.</a:t>
            </a:r>
          </a:p>
          <a:p>
            <a:pPr>
              <a:spcBef>
                <a:spcPts val="1200"/>
              </a:spcBef>
            </a:pPr>
            <a:r>
              <a:rPr lang="en-US" sz="1400" dirty="0" smtClean="0"/>
              <a:t>Note substantial differences between some groups on every variable.</a:t>
            </a:r>
          </a:p>
          <a:p>
            <a:pPr>
              <a:spcBef>
                <a:spcPts val="1200"/>
              </a:spcBef>
            </a:pPr>
            <a:r>
              <a:rPr lang="en-US" sz="1400" baseline="0" dirty="0" smtClean="0"/>
              <a:t>Might much younger age and lower education of Moslems be source of     	their high self-enhancement</a:t>
            </a:r>
            <a:r>
              <a:rPr lang="en-US" sz="1400" dirty="0" smtClean="0"/>
              <a:t> and low self-transcendence?</a:t>
            </a:r>
          </a:p>
          <a:p>
            <a:pPr>
              <a:spcBef>
                <a:spcPts val="1200"/>
              </a:spcBef>
            </a:pPr>
            <a:r>
              <a:rPr lang="en-US" sz="1400" dirty="0" smtClean="0"/>
              <a:t>Might much higher % female be source of </a:t>
            </a:r>
            <a:r>
              <a:rPr lang="en-US" sz="1400" dirty="0" err="1" smtClean="0"/>
              <a:t>EOrth</a:t>
            </a:r>
            <a:r>
              <a:rPr lang="en-US" sz="1400" dirty="0" smtClean="0"/>
              <a:t> low openness?</a:t>
            </a:r>
          </a:p>
          <a:p>
            <a:pPr>
              <a:spcBef>
                <a:spcPts val="1200"/>
              </a:spcBef>
            </a:pPr>
            <a:r>
              <a:rPr lang="en-US" sz="1400" baseline="0" dirty="0" smtClean="0"/>
              <a:t>Might findings reflect differences in degree of involvement with religion 	—religiosity—rather than the teachings of the religion?</a:t>
            </a:r>
          </a:p>
          <a:p>
            <a:pPr>
              <a:spcBef>
                <a:spcPts val="600"/>
              </a:spcBef>
            </a:pPr>
            <a:r>
              <a:rPr lang="en-US" sz="1400" dirty="0" smtClean="0"/>
              <a:t>Religiosity measured  using Billiet &amp; </a:t>
            </a:r>
            <a:r>
              <a:rPr lang="en-US" sz="1400" dirty="0" err="1" smtClean="0"/>
              <a:t>Meulman</a:t>
            </a:r>
            <a:r>
              <a:rPr lang="en-US" sz="1400" dirty="0" smtClean="0"/>
              <a:t> (2008) scale shown to have scalar invariance across all but Turkey where use different weights for three items</a:t>
            </a:r>
            <a:r>
              <a:rPr lang="en-US" dirty="0" smtClean="0"/>
              <a:t>: How religious are you (0-10)? How often attend religious services apart from special occasions (1-6)? How often pray apart from at religious services (1-6)?</a:t>
            </a:r>
          </a:p>
          <a:p>
            <a:endParaRPr lang="en-GB" dirty="0" smtClean="0"/>
          </a:p>
          <a:p>
            <a:r>
              <a:rPr lang="en-GB" dirty="0" smtClean="0"/>
              <a:t>EU: </a:t>
            </a:r>
            <a:r>
              <a:rPr lang="en-GB" b="1" dirty="0" err="1" smtClean="0">
                <a:solidFill>
                  <a:srgbClr val="000000"/>
                </a:solidFill>
              </a:rPr>
              <a:t>relig_w</a:t>
            </a:r>
            <a:r>
              <a:rPr lang="en-GB" b="1" dirty="0" smtClean="0">
                <a:solidFill>
                  <a:srgbClr val="000000"/>
                </a:solidFill>
              </a:rPr>
              <a:t> = </a:t>
            </a:r>
            <a:r>
              <a:rPr lang="en-GB" b="1" dirty="0" smtClean="0">
                <a:solidFill>
                  <a:srgbClr val="008080"/>
                </a:solidFill>
              </a:rPr>
              <a:t>.249</a:t>
            </a:r>
            <a:r>
              <a:rPr lang="en-GB" b="1" dirty="0" smtClean="0">
                <a:solidFill>
                  <a:srgbClr val="000000"/>
                </a:solidFill>
              </a:rPr>
              <a:t>*</a:t>
            </a:r>
            <a:r>
              <a:rPr lang="en-GB" b="1" dirty="0" err="1" smtClean="0">
                <a:solidFill>
                  <a:srgbClr val="000000"/>
                </a:solidFill>
              </a:rPr>
              <a:t>rlgdgr</a:t>
            </a:r>
            <a:r>
              <a:rPr lang="en-GB" b="1" dirty="0" smtClean="0">
                <a:solidFill>
                  <a:srgbClr val="000000"/>
                </a:solidFill>
              </a:rPr>
              <a:t> + </a:t>
            </a:r>
            <a:r>
              <a:rPr lang="en-GB" b="1" dirty="0" smtClean="0">
                <a:solidFill>
                  <a:srgbClr val="008080"/>
                </a:solidFill>
              </a:rPr>
              <a:t>.19</a:t>
            </a:r>
            <a:r>
              <a:rPr lang="en-GB" b="1" dirty="0" smtClean="0">
                <a:solidFill>
                  <a:srgbClr val="000000"/>
                </a:solidFill>
              </a:rPr>
              <a:t>*</a:t>
            </a:r>
            <a:r>
              <a:rPr lang="en-GB" b="1" dirty="0" err="1" smtClean="0">
                <a:solidFill>
                  <a:srgbClr val="000000"/>
                </a:solidFill>
              </a:rPr>
              <a:t>rlgatndb</a:t>
            </a:r>
            <a:r>
              <a:rPr lang="en-GB" b="1" dirty="0" smtClean="0">
                <a:solidFill>
                  <a:srgbClr val="000000"/>
                </a:solidFill>
              </a:rPr>
              <a:t> +</a:t>
            </a:r>
            <a:r>
              <a:rPr lang="en-GB" b="1" dirty="0" smtClean="0">
                <a:solidFill>
                  <a:srgbClr val="008080"/>
                </a:solidFill>
              </a:rPr>
              <a:t>.421</a:t>
            </a:r>
            <a:r>
              <a:rPr lang="en-GB" b="1" dirty="0" smtClean="0">
                <a:solidFill>
                  <a:srgbClr val="000000"/>
                </a:solidFill>
              </a:rPr>
              <a:t>*</a:t>
            </a:r>
            <a:r>
              <a:rPr lang="en-GB" b="1" dirty="0" err="1" smtClean="0">
                <a:solidFill>
                  <a:srgbClr val="000000"/>
                </a:solidFill>
              </a:rPr>
              <a:t>prayb</a:t>
            </a:r>
            <a:endParaRPr lang="en-GB" b="1" dirty="0" smtClean="0">
              <a:solidFill>
                <a:srgbClr val="000000"/>
              </a:solidFill>
            </a:endParaRPr>
          </a:p>
          <a:p>
            <a:r>
              <a:rPr lang="en-GB" b="1" dirty="0" smtClean="0">
                <a:solidFill>
                  <a:srgbClr val="000000"/>
                </a:solidFill>
              </a:rPr>
              <a:t>TR: </a:t>
            </a:r>
            <a:r>
              <a:rPr lang="en-GB" b="1" dirty="0" err="1" smtClean="0">
                <a:solidFill>
                  <a:srgbClr val="000000"/>
                </a:solidFill>
              </a:rPr>
              <a:t>relig_w</a:t>
            </a:r>
            <a:r>
              <a:rPr lang="en-GB" b="1" dirty="0" smtClean="0">
                <a:solidFill>
                  <a:srgbClr val="000000"/>
                </a:solidFill>
              </a:rPr>
              <a:t> = </a:t>
            </a:r>
            <a:r>
              <a:rPr lang="en-GB" b="1" dirty="0" smtClean="0">
                <a:solidFill>
                  <a:srgbClr val="008080"/>
                </a:solidFill>
              </a:rPr>
              <a:t>.498</a:t>
            </a:r>
            <a:r>
              <a:rPr lang="en-GB" b="1" dirty="0" smtClean="0">
                <a:solidFill>
                  <a:srgbClr val="000000"/>
                </a:solidFill>
              </a:rPr>
              <a:t>*</a:t>
            </a:r>
            <a:r>
              <a:rPr lang="en-GB" b="1" dirty="0" err="1" smtClean="0">
                <a:solidFill>
                  <a:srgbClr val="000000"/>
                </a:solidFill>
              </a:rPr>
              <a:t>rlgdgr</a:t>
            </a:r>
            <a:r>
              <a:rPr lang="en-GB" b="1" dirty="0" smtClean="0">
                <a:solidFill>
                  <a:srgbClr val="000000"/>
                </a:solidFill>
              </a:rPr>
              <a:t> + </a:t>
            </a:r>
            <a:r>
              <a:rPr lang="en-GB" b="1" dirty="0" smtClean="0">
                <a:solidFill>
                  <a:srgbClr val="008080"/>
                </a:solidFill>
              </a:rPr>
              <a:t>.068</a:t>
            </a:r>
            <a:r>
              <a:rPr lang="en-GB" b="1" dirty="0" smtClean="0">
                <a:solidFill>
                  <a:srgbClr val="000000"/>
                </a:solidFill>
              </a:rPr>
              <a:t>*</a:t>
            </a:r>
            <a:r>
              <a:rPr lang="en-GB" b="1" dirty="0" err="1" smtClean="0">
                <a:solidFill>
                  <a:srgbClr val="000000"/>
                </a:solidFill>
              </a:rPr>
              <a:t>rlgatndb</a:t>
            </a:r>
            <a:r>
              <a:rPr lang="en-GB" b="1" dirty="0" smtClean="0">
                <a:solidFill>
                  <a:srgbClr val="000000"/>
                </a:solidFill>
              </a:rPr>
              <a:t> +</a:t>
            </a:r>
            <a:r>
              <a:rPr lang="en-GB" b="1" dirty="0" smtClean="0">
                <a:solidFill>
                  <a:srgbClr val="008080"/>
                </a:solidFill>
              </a:rPr>
              <a:t>.241</a:t>
            </a:r>
            <a:r>
              <a:rPr lang="en-GB" b="1" dirty="0" smtClean="0">
                <a:solidFill>
                  <a:srgbClr val="000000"/>
                </a:solidFill>
              </a:rPr>
              <a:t>*</a:t>
            </a:r>
            <a:r>
              <a:rPr lang="en-GB" b="1" dirty="0" err="1" smtClean="0">
                <a:solidFill>
                  <a:srgbClr val="000000"/>
                </a:solidFill>
              </a:rPr>
              <a:t>prayb</a:t>
            </a:r>
            <a:endParaRPr lang="en-GB" b="1" dirty="0" smtClean="0">
              <a:solidFill>
                <a:srgbClr val="000000"/>
              </a:solidFill>
            </a:endParaRPr>
          </a:p>
          <a:p>
            <a:pPr>
              <a:spcBef>
                <a:spcPts val="600"/>
              </a:spcBef>
            </a:pPr>
            <a:endParaRPr lang="en-US" sz="1400" baseline="0" dirty="0" smtClean="0"/>
          </a:p>
          <a:p>
            <a:pPr>
              <a:spcBef>
                <a:spcPts val="1200"/>
              </a:spcBef>
            </a:pPr>
            <a:endParaRPr lang="en-US" sz="1400" baseline="0" dirty="0" smtClean="0"/>
          </a:p>
        </p:txBody>
      </p:sp>
      <p:sp>
        <p:nvSpPr>
          <p:cNvPr id="4" name="Slide Number Placeholder 3"/>
          <p:cNvSpPr>
            <a:spLocks noGrp="1"/>
          </p:cNvSpPr>
          <p:nvPr>
            <p:ph type="sldNum" sz="quarter" idx="10"/>
          </p:nvPr>
        </p:nvSpPr>
        <p:spPr/>
        <p:txBody>
          <a:bodyPr/>
          <a:lstStyle/>
          <a:p>
            <a:fld id="{711E11E0-D1F9-468B-8067-57B845401A1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867400" cy="4343400"/>
          </a:xfrm>
        </p:spPr>
        <p:txBody>
          <a:bodyPr>
            <a:noAutofit/>
          </a:bodyPr>
          <a:lstStyle/>
          <a:p>
            <a:pPr marL="72000" lvl="1">
              <a:lnSpc>
                <a:spcPct val="120000"/>
              </a:lnSpc>
              <a:buNone/>
            </a:pPr>
            <a:r>
              <a:rPr lang="en-US" sz="1400" dirty="0" smtClean="0"/>
              <a:t>Control effects by including variables in MONCOVA: age, education, gender, immigrant status, religiosity, </a:t>
            </a:r>
            <a:r>
              <a:rPr lang="en-US" sz="1400" dirty="0" smtClean="0"/>
              <a:t>[whether </a:t>
            </a:r>
            <a:r>
              <a:rPr lang="en-US" sz="1400" dirty="0" smtClean="0"/>
              <a:t>person is member of majority </a:t>
            </a:r>
            <a:r>
              <a:rPr lang="en-US" sz="1400" dirty="0" smtClean="0"/>
              <a:t>religion]</a:t>
            </a:r>
            <a:endParaRPr lang="en-US" sz="1400" dirty="0" smtClean="0"/>
          </a:p>
          <a:p>
            <a:pPr>
              <a:lnSpc>
                <a:spcPct val="120000"/>
              </a:lnSpc>
            </a:pPr>
            <a:endParaRPr lang="en-US" sz="1400" b="1" dirty="0" smtClean="0"/>
          </a:p>
          <a:p>
            <a:r>
              <a:rPr lang="en-US" sz="1400" dirty="0" smtClean="0"/>
              <a:t>Do controls have an effect on the order of religious groups on values?</a:t>
            </a:r>
          </a:p>
          <a:p>
            <a:endParaRPr lang="en-US" sz="1400" b="1" dirty="0" smtClean="0"/>
          </a:p>
          <a:p>
            <a:r>
              <a:rPr lang="en-US" sz="1400" b="1" dirty="0" smtClean="0"/>
              <a:t>SE: </a:t>
            </a:r>
            <a:r>
              <a:rPr lang="en-US" sz="1400" dirty="0" smtClean="0"/>
              <a:t>controls have almost no effect</a:t>
            </a:r>
          </a:p>
          <a:p>
            <a:endParaRPr lang="en-US" sz="1400" b="1" dirty="0" smtClean="0"/>
          </a:p>
          <a:p>
            <a:r>
              <a:rPr lang="en-US" sz="1400" b="1" dirty="0" smtClean="0"/>
              <a:t>COTR: </a:t>
            </a:r>
            <a:r>
              <a:rPr lang="en-US" sz="1400" dirty="0" smtClean="0"/>
              <a:t>controls have small </a:t>
            </a:r>
            <a:r>
              <a:rPr lang="en-US" sz="1400" dirty="0" smtClean="0"/>
              <a:t>effect : some  adjacent in snapshot now = or reverse</a:t>
            </a:r>
            <a:endParaRPr lang="en-US" sz="1400" dirty="0" smtClean="0"/>
          </a:p>
          <a:p>
            <a:endParaRPr lang="en-US" sz="1400" dirty="0" smtClean="0"/>
          </a:p>
          <a:p>
            <a:r>
              <a:rPr lang="en-US" sz="1400" b="1" dirty="0" smtClean="0"/>
              <a:t>SDST: </a:t>
            </a:r>
            <a:r>
              <a:rPr lang="en-US" sz="1400" dirty="0" smtClean="0"/>
              <a:t>controls affect Jews, Protestants and no religion</a:t>
            </a:r>
          </a:p>
          <a:p>
            <a:endParaRPr lang="en-US" sz="1000" dirty="0" smtClean="0"/>
          </a:p>
          <a:p>
            <a:r>
              <a:rPr lang="en-US" sz="1400" dirty="0" smtClean="0"/>
              <a:t>    </a:t>
            </a:r>
            <a:r>
              <a:rPr lang="en-US" sz="1400" b="1" dirty="0" smtClean="0"/>
              <a:t>Jews </a:t>
            </a:r>
            <a:r>
              <a:rPr lang="en-US" sz="1400" dirty="0" smtClean="0"/>
              <a:t>attribute relatively less importance—probably because their high </a:t>
            </a:r>
          </a:p>
          <a:p>
            <a:r>
              <a:rPr lang="en-US" sz="1400" dirty="0" smtClean="0"/>
              <a:t>          education and low religiosity that promote SDST are controlled</a:t>
            </a:r>
          </a:p>
          <a:p>
            <a:endParaRPr lang="en-US" sz="1000" dirty="0" smtClean="0"/>
          </a:p>
          <a:p>
            <a:r>
              <a:rPr lang="en-US" sz="1400" dirty="0" smtClean="0"/>
              <a:t>    </a:t>
            </a:r>
            <a:r>
              <a:rPr lang="en-US" sz="1400" b="1" dirty="0" smtClean="0"/>
              <a:t>Protestants and Unaffiliated </a:t>
            </a:r>
            <a:r>
              <a:rPr lang="en-US" sz="1400" dirty="0" smtClean="0"/>
              <a:t>reverse, Prot attribute relatively more and </a:t>
            </a:r>
          </a:p>
          <a:p>
            <a:r>
              <a:rPr lang="en-US" sz="1400" dirty="0" smtClean="0"/>
              <a:t>          NR relatively less importance—probably because the </a:t>
            </a:r>
            <a:r>
              <a:rPr lang="en-US" sz="1400" dirty="0" err="1" smtClean="0"/>
              <a:t>Prots</a:t>
            </a:r>
            <a:r>
              <a:rPr lang="en-US" sz="1400" dirty="0" smtClean="0"/>
              <a:t>’ </a:t>
            </a:r>
          </a:p>
          <a:p>
            <a:r>
              <a:rPr lang="en-US" sz="1400" dirty="0" smtClean="0"/>
              <a:t>          higher age and religiosity and greater % female that weaken SDST are </a:t>
            </a:r>
          </a:p>
          <a:p>
            <a:r>
              <a:rPr lang="en-US" sz="1400" dirty="0" smtClean="0"/>
              <a:t>          controlled. NR low age, low </a:t>
            </a:r>
            <a:r>
              <a:rPr lang="en-US" sz="1400" dirty="0" err="1" smtClean="0"/>
              <a:t>relig</a:t>
            </a:r>
            <a:r>
              <a:rPr lang="en-US" sz="1400" dirty="0" smtClean="0"/>
              <a:t>, low % female that promote SDST</a:t>
            </a:r>
          </a:p>
          <a:p>
            <a:r>
              <a:rPr lang="en-US" sz="1400" b="1" dirty="0" smtClean="0"/>
              <a:t>    </a:t>
            </a:r>
          </a:p>
        </p:txBody>
      </p:sp>
      <p:sp>
        <p:nvSpPr>
          <p:cNvPr id="4" name="Slide Number Placeholder 3"/>
          <p:cNvSpPr>
            <a:spLocks noGrp="1"/>
          </p:cNvSpPr>
          <p:nvPr>
            <p:ph type="sldNum" sz="quarter" idx="10"/>
          </p:nvPr>
        </p:nvSpPr>
        <p:spPr/>
        <p:txBody>
          <a:bodyPr/>
          <a:lstStyle/>
          <a:p>
            <a:fld id="{711E11E0-D1F9-468B-8067-57B845401A1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114800"/>
          </a:xfrm>
        </p:spPr>
        <p:txBody>
          <a:bodyPr>
            <a:normAutofit/>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400" b="1" dirty="0" smtClean="0"/>
              <a:t>HE : </a:t>
            </a:r>
            <a:r>
              <a:rPr lang="en-US" sz="1400" dirty="0" smtClean="0"/>
              <a:t>controls most strongly effect Protestants who attribute relatively more importance—probably because their age that weakens HE is controlled.</a:t>
            </a:r>
          </a:p>
          <a:p>
            <a:pPr marL="0" marR="0" indent="0" algn="l" defTabSz="914400" rtl="0" eaLnBrk="1" fontAlgn="auto" latinLnBrk="0" hangingPunct="1">
              <a:lnSpc>
                <a:spcPts val="2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ts val="2000"/>
              </a:lnSpc>
              <a:spcBef>
                <a:spcPts val="0"/>
              </a:spcBef>
              <a:spcAft>
                <a:spcPts val="0"/>
              </a:spcAft>
              <a:buClrTx/>
              <a:buSzTx/>
              <a:buFontTx/>
              <a:buNone/>
              <a:tabLst/>
              <a:defRPr/>
            </a:pPr>
            <a:r>
              <a:rPr lang="en-US" sz="1400" b="1" dirty="0" smtClean="0"/>
              <a:t>POAC:  </a:t>
            </a:r>
            <a:r>
              <a:rPr lang="en-US" sz="1400" dirty="0" smtClean="0"/>
              <a:t>controls have little effect</a:t>
            </a:r>
          </a:p>
          <a:p>
            <a:pPr marL="0" marR="0" indent="0" algn="l" defTabSz="914400" rtl="0" eaLnBrk="1" fontAlgn="auto" latinLnBrk="0" hangingPunct="1">
              <a:lnSpc>
                <a:spcPts val="2000"/>
              </a:lnSpc>
              <a:spcBef>
                <a:spcPts val="0"/>
              </a:spcBef>
              <a:spcAft>
                <a:spcPts val="0"/>
              </a:spcAft>
              <a:buClrTx/>
              <a:buSzTx/>
              <a:buFontTx/>
              <a:buNone/>
              <a:tabLst/>
              <a:defRPr/>
            </a:pPr>
            <a:endParaRPr lang="en-US" sz="1400" b="1" dirty="0" smtClean="0"/>
          </a:p>
          <a:p>
            <a:pPr>
              <a:lnSpc>
                <a:spcPts val="2000"/>
              </a:lnSpc>
            </a:pPr>
            <a:r>
              <a:rPr lang="en-US" sz="1400" b="1" dirty="0" smtClean="0"/>
              <a:t>UNBE:  </a:t>
            </a:r>
            <a:r>
              <a:rPr lang="en-US" sz="1400" dirty="0" smtClean="0"/>
              <a:t>controls have no effect at all on order</a:t>
            </a:r>
          </a:p>
          <a:p>
            <a:pPr>
              <a:lnSpc>
                <a:spcPts val="2000"/>
              </a:lnSpc>
            </a:pPr>
            <a:endParaRPr lang="en-US" sz="1400" dirty="0" smtClean="0"/>
          </a:p>
          <a:p>
            <a:pPr>
              <a:lnSpc>
                <a:spcPts val="2000"/>
              </a:lnSpc>
            </a:pPr>
            <a:r>
              <a:rPr lang="en-US" sz="1400" dirty="0" smtClean="0"/>
              <a:t>Overall, order of religion groups changes only a little, only two changes of more than 1 place.</a:t>
            </a:r>
          </a:p>
          <a:p>
            <a:pPr>
              <a:lnSpc>
                <a:spcPts val="2000"/>
              </a:lnSpc>
            </a:pPr>
            <a:endParaRPr lang="en-US" sz="1400" dirty="0" smtClean="0"/>
          </a:p>
          <a:p>
            <a:pPr>
              <a:lnSpc>
                <a:spcPts val="2000"/>
              </a:lnSpc>
            </a:pPr>
            <a:r>
              <a:rPr lang="en-US" sz="1400" dirty="0" smtClean="0"/>
              <a:t>But is the strength of religion effects reduced?</a:t>
            </a:r>
          </a:p>
          <a:p>
            <a:endParaRPr lang="en-US" sz="1400" dirty="0" smtClean="0"/>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400" dirty="0" smtClean="0"/>
              <a:t>Substantial part of the apparent effects of religion is due to differences in </a:t>
            </a:r>
          </a:p>
          <a:p>
            <a:pPr>
              <a:lnSpc>
                <a:spcPct val="150000"/>
              </a:lnSpc>
            </a:pPr>
            <a:r>
              <a:rPr lang="en-US" sz="1400" dirty="0" smtClean="0"/>
              <a:t>     distributions of socio-demographic</a:t>
            </a:r>
            <a:r>
              <a:rPr lang="en-US" sz="1400" baseline="0" dirty="0" smtClean="0"/>
              <a:t> characteristics in religious groups</a:t>
            </a:r>
          </a:p>
          <a:p>
            <a:endParaRPr lang="en-US" sz="1400" baseline="0" dirty="0" smtClean="0"/>
          </a:p>
          <a:p>
            <a:pPr>
              <a:lnSpc>
                <a:spcPct val="150000"/>
              </a:lnSpc>
            </a:pPr>
            <a:r>
              <a:rPr lang="en-US" sz="1400" baseline="0" dirty="0" smtClean="0"/>
              <a:t>Is the variance in values attributable to religion still meaningful?</a:t>
            </a:r>
          </a:p>
          <a:p>
            <a:pPr>
              <a:lnSpc>
                <a:spcPct val="150000"/>
              </a:lnSpc>
            </a:pPr>
            <a:r>
              <a:rPr lang="en-US" sz="1400" baseline="0" dirty="0" smtClean="0"/>
              <a:t>       Age much </a:t>
            </a:r>
            <a:r>
              <a:rPr lang="en-US" sz="1400" baseline="0" dirty="0" smtClean="0"/>
              <a:t>more  (e.g., 11.3% COTR)</a:t>
            </a:r>
            <a:endParaRPr lang="en-US" sz="1400" baseline="0" dirty="0" smtClean="0"/>
          </a:p>
          <a:p>
            <a:pPr>
              <a:lnSpc>
                <a:spcPct val="150000"/>
              </a:lnSpc>
            </a:pPr>
            <a:r>
              <a:rPr lang="en-US" sz="1400" baseline="0" dirty="0" smtClean="0"/>
              <a:t>      But religion still more important than education, gender, immigrant </a:t>
            </a:r>
          </a:p>
          <a:p>
            <a:pPr>
              <a:lnSpc>
                <a:spcPct val="150000"/>
              </a:lnSpc>
            </a:pPr>
            <a:r>
              <a:rPr lang="en-US" sz="1400" dirty="0" smtClean="0"/>
              <a:t>              </a:t>
            </a:r>
            <a:r>
              <a:rPr lang="en-US" sz="1400" baseline="0" dirty="0" smtClean="0"/>
              <a:t>status and even degree of religiosity</a:t>
            </a:r>
          </a:p>
          <a:p>
            <a:pPr>
              <a:lnSpc>
                <a:spcPct val="150000"/>
              </a:lnSpc>
            </a:pPr>
            <a:endParaRPr lang="en-US" sz="1400"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17</a:t>
            </a:fld>
            <a:endParaRPr lang="en-US"/>
          </a:p>
        </p:txBody>
      </p:sp>
      <p:graphicFrame>
        <p:nvGraphicFramePr>
          <p:cNvPr id="6" name="Table 5"/>
          <p:cNvGraphicFramePr>
            <a:graphicFrameLocks noGrp="1"/>
          </p:cNvGraphicFramePr>
          <p:nvPr/>
        </p:nvGraphicFramePr>
        <p:xfrm>
          <a:off x="609600" y="6781800"/>
          <a:ext cx="5714997" cy="949960"/>
        </p:xfrm>
        <a:graphic>
          <a:graphicData uri="http://schemas.openxmlformats.org/drawingml/2006/table">
            <a:tbl>
              <a:tblPr firstRow="1" bandRow="1">
                <a:tableStyleId>{5C22544A-7EE6-4342-B048-85BDC9FD1C3A}</a:tableStyleId>
              </a:tblPr>
              <a:tblGrid>
                <a:gridCol w="1219197"/>
                <a:gridCol w="749300"/>
                <a:gridCol w="749300"/>
                <a:gridCol w="749300"/>
                <a:gridCol w="749300"/>
                <a:gridCol w="749300"/>
                <a:gridCol w="7493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 Variance </a:t>
                      </a:r>
                    </a:p>
                  </a:txBody>
                  <a:tcPr anchor="ctr"/>
                </a:tc>
                <a:tc>
                  <a:txBody>
                    <a:bodyPr/>
                    <a:lstStyle/>
                    <a:p>
                      <a:pPr algn="ctr" fontAlgn="b"/>
                      <a:r>
                        <a:rPr lang="en-US" sz="1400" b="1" i="0" u="none" strike="noStrike" dirty="0" err="1">
                          <a:solidFill>
                            <a:srgbClr val="000000"/>
                          </a:solidFill>
                          <a:latin typeface="Arial"/>
                        </a:rPr>
                        <a:t>Secur</a:t>
                      </a:r>
                      <a:endParaRPr lang="en-US" sz="1400" b="1" i="0" u="none" strike="noStrike" dirty="0">
                        <a:solidFill>
                          <a:srgbClr val="000000"/>
                        </a:solidFill>
                        <a:latin typeface="Arial"/>
                      </a:endParaRPr>
                    </a:p>
                  </a:txBody>
                  <a:tcPr marL="9525" marR="9525" marT="9525" marB="0" anchor="ctr"/>
                </a:tc>
                <a:tc>
                  <a:txBody>
                    <a:bodyPr/>
                    <a:lstStyle/>
                    <a:p>
                      <a:pPr algn="ctr" fontAlgn="b"/>
                      <a:r>
                        <a:rPr lang="en-US" sz="1400" b="1" i="0" u="none" strike="noStrike" dirty="0" smtClean="0">
                          <a:solidFill>
                            <a:srgbClr val="000000"/>
                          </a:solidFill>
                          <a:latin typeface="Arial"/>
                        </a:rPr>
                        <a:t>COTR</a:t>
                      </a:r>
                      <a:endParaRPr lang="en-US" sz="1400" b="1" i="0" u="none" strike="noStrike" dirty="0">
                        <a:solidFill>
                          <a:srgbClr val="000000"/>
                        </a:solidFill>
                        <a:latin typeface="Arial"/>
                      </a:endParaRPr>
                    </a:p>
                  </a:txBody>
                  <a:tcPr marL="9525" marR="9525" marT="9525" marB="0" anchor="ctr"/>
                </a:tc>
                <a:tc>
                  <a:txBody>
                    <a:bodyPr/>
                    <a:lstStyle/>
                    <a:p>
                      <a:pPr algn="ctr" fontAlgn="b"/>
                      <a:r>
                        <a:rPr lang="en-US" sz="1400" b="1" i="0" u="none" strike="noStrike" dirty="0" smtClean="0">
                          <a:solidFill>
                            <a:srgbClr val="000000"/>
                          </a:solidFill>
                          <a:latin typeface="Arial"/>
                        </a:rPr>
                        <a:t>SDST</a:t>
                      </a:r>
                      <a:endParaRPr lang="en-US" sz="1400" b="1" i="0" u="none" strike="noStrike" dirty="0">
                        <a:solidFill>
                          <a:srgbClr val="000000"/>
                        </a:solidFill>
                        <a:latin typeface="Arial"/>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err="1" smtClean="0">
                          <a:solidFill>
                            <a:srgbClr val="000000"/>
                          </a:solidFill>
                          <a:latin typeface="Arial"/>
                        </a:rPr>
                        <a:t>Hedon</a:t>
                      </a:r>
                      <a:endParaRPr lang="en-US" sz="1400" b="1" i="0" u="none" strike="noStrike" dirty="0">
                        <a:solidFill>
                          <a:srgbClr val="000000"/>
                        </a:solidFill>
                        <a:latin typeface="Arial"/>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a:rPr>
                        <a:t>UNBE</a:t>
                      </a:r>
                      <a:endParaRPr lang="en-US" sz="1400" b="1" i="0" u="none" strike="noStrike" dirty="0">
                        <a:solidFill>
                          <a:srgbClr val="000000"/>
                        </a:solidFill>
                        <a:latin typeface="Arial"/>
                      </a:endParaRPr>
                    </a:p>
                  </a:txBody>
                  <a:tcPr marL="9525" marR="9525" marT="9525" marB="0" anchor="ctr"/>
                </a:tc>
                <a:tc>
                  <a:txBody>
                    <a:bodyPr/>
                    <a:lstStyle/>
                    <a:p>
                      <a:pPr algn="ctr" fontAlgn="b"/>
                      <a:r>
                        <a:rPr lang="en-US" sz="1400" b="1" i="0" u="none" strike="noStrike" dirty="0" smtClean="0">
                          <a:solidFill>
                            <a:srgbClr val="000000"/>
                          </a:solidFill>
                          <a:latin typeface="Arial"/>
                        </a:rPr>
                        <a:t>POAC </a:t>
                      </a:r>
                      <a:endParaRPr lang="en-US" sz="1400" b="1" i="0" u="none" strike="noStrike" dirty="0">
                        <a:solidFill>
                          <a:srgbClr val="000000"/>
                        </a:solidFill>
                        <a:latin typeface="Arial"/>
                      </a:endParaRPr>
                    </a:p>
                  </a:txBody>
                  <a:tcPr marL="9525" marR="9525" marT="9525" marB="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Explained by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All 5 Controls</a:t>
                      </a:r>
                    </a:p>
                  </a:txBody>
                  <a:tcPr/>
                </a:tc>
                <a:tc>
                  <a:txBody>
                    <a:bodyPr/>
                    <a:lstStyle/>
                    <a:p>
                      <a:pPr algn="ctr"/>
                      <a:r>
                        <a:rPr lang="en-US" sz="1600" dirty="0" smtClean="0"/>
                        <a:t>5.3%</a:t>
                      </a:r>
                      <a:endParaRPr lang="en-US" sz="1600" dirty="0"/>
                    </a:p>
                  </a:txBody>
                  <a:tcPr/>
                </a:tc>
                <a:tc>
                  <a:txBody>
                    <a:bodyPr/>
                    <a:lstStyle/>
                    <a:p>
                      <a:pPr algn="ctr"/>
                      <a:r>
                        <a:rPr lang="en-US" sz="1600" dirty="0" smtClean="0"/>
                        <a:t>14.2%</a:t>
                      </a:r>
                      <a:endParaRPr lang="en-US" sz="1600" dirty="0"/>
                    </a:p>
                  </a:txBody>
                  <a:tcPr/>
                </a:tc>
                <a:tc>
                  <a:txBody>
                    <a:bodyPr/>
                    <a:lstStyle/>
                    <a:p>
                      <a:pPr algn="ctr"/>
                      <a:r>
                        <a:rPr lang="en-US" sz="1600" dirty="0" smtClean="0"/>
                        <a:t>9.3%</a:t>
                      </a:r>
                      <a:endParaRPr lang="en-US" sz="1600" dirty="0"/>
                    </a:p>
                  </a:txBody>
                  <a:tcPr/>
                </a:tc>
                <a:tc>
                  <a:txBody>
                    <a:bodyPr/>
                    <a:lstStyle/>
                    <a:p>
                      <a:pPr algn="ctr"/>
                      <a:r>
                        <a:rPr lang="en-US" sz="1600" dirty="0" smtClean="0"/>
                        <a:t>10.0%</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7.5%</a:t>
                      </a:r>
                    </a:p>
                    <a:p>
                      <a:pPr algn="ctr"/>
                      <a:endParaRPr lang="en-US" sz="1600" dirty="0"/>
                    </a:p>
                  </a:txBody>
                  <a:tcPr/>
                </a:tc>
                <a:tc>
                  <a:txBody>
                    <a:bodyPr/>
                    <a:lstStyle/>
                    <a:p>
                      <a:pPr algn="ctr"/>
                      <a:r>
                        <a:rPr lang="en-US" sz="1600" dirty="0" smtClean="0"/>
                        <a:t>5.5%</a:t>
                      </a:r>
                      <a:endParaRPr lang="en-US" sz="1600" dirty="0"/>
                    </a:p>
                  </a:txBody>
                  <a:tcPr/>
                </a:tc>
              </a:tr>
            </a:tbl>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rmAutofit/>
          </a:bodyPr>
          <a:lstStyle/>
          <a:p>
            <a:r>
              <a:rPr lang="en-US" sz="1400" dirty="0" smtClean="0"/>
              <a:t>Individuals’ values known to be related to country characteristics: wealth,  </a:t>
            </a:r>
          </a:p>
          <a:p>
            <a:r>
              <a:rPr lang="en-US" sz="1400" dirty="0" smtClean="0"/>
              <a:t>      exposure to war, division</a:t>
            </a:r>
            <a:r>
              <a:rPr lang="en-US" sz="1400" baseline="0" dirty="0" smtClean="0"/>
              <a:t> of labor</a:t>
            </a:r>
            <a:r>
              <a:rPr lang="en-US" sz="1400" dirty="0" smtClean="0"/>
              <a:t> (industry/agriculture/services),</a:t>
            </a:r>
            <a:r>
              <a:rPr lang="en-US" sz="1400" baseline="0" dirty="0" smtClean="0"/>
              <a:t> democracy,     </a:t>
            </a:r>
          </a:p>
          <a:p>
            <a:r>
              <a:rPr lang="en-US" sz="1400" dirty="0" smtClean="0"/>
              <a:t>      </a:t>
            </a:r>
            <a:r>
              <a:rPr lang="en-US" sz="1400" baseline="0" dirty="0" smtClean="0"/>
              <a:t>colonialism</a:t>
            </a:r>
          </a:p>
          <a:p>
            <a:endParaRPr lang="en-US" sz="1400" baseline="0" dirty="0" smtClean="0"/>
          </a:p>
          <a:p>
            <a:r>
              <a:rPr lang="en-US" sz="1400" baseline="0" dirty="0" smtClean="0"/>
              <a:t>Each religion is historically the majority religion or a minority in a country; </a:t>
            </a:r>
          </a:p>
          <a:p>
            <a:r>
              <a:rPr lang="en-US" sz="1400" dirty="0" smtClean="0"/>
              <a:t>       </a:t>
            </a:r>
            <a:r>
              <a:rPr lang="en-US" sz="1400" baseline="0" dirty="0" smtClean="0"/>
              <a:t>Catholics a majority in most S European countries, Protestants in North </a:t>
            </a:r>
          </a:p>
          <a:p>
            <a:r>
              <a:rPr lang="en-US" sz="1400" dirty="0" smtClean="0"/>
              <a:t>       </a:t>
            </a:r>
            <a:r>
              <a:rPr lang="en-US" sz="1400" baseline="0" dirty="0" smtClean="0"/>
              <a:t>Europe, Orthodox in East Europe, Moslems in Turkey, Jews in Israel</a:t>
            </a:r>
          </a:p>
          <a:p>
            <a:pPr>
              <a:spcBef>
                <a:spcPts val="600"/>
              </a:spcBef>
            </a:pPr>
            <a:r>
              <a:rPr lang="en-US" sz="1400" dirty="0" smtClean="0"/>
              <a:t>  Where religious group is minority, might they attribute more/less </a:t>
            </a:r>
          </a:p>
          <a:p>
            <a:r>
              <a:rPr lang="en-US" sz="1400" dirty="0" smtClean="0"/>
              <a:t>       importance to tolerance values (UNBE) than where they are majority? </a:t>
            </a:r>
            <a:endParaRPr lang="en-US" sz="1400" baseline="0" dirty="0" smtClean="0"/>
          </a:p>
          <a:p>
            <a:endParaRPr lang="en-US" sz="1400" dirty="0" smtClean="0"/>
          </a:p>
          <a:p>
            <a:r>
              <a:rPr lang="en-US" sz="1400" b="1" dirty="0" smtClean="0"/>
              <a:t>Example: </a:t>
            </a:r>
            <a:r>
              <a:rPr lang="en-US" sz="1400" dirty="0" smtClean="0"/>
              <a:t>Russia and Finland contribute to differences between E </a:t>
            </a:r>
            <a:r>
              <a:rPr lang="en-US" sz="1400" dirty="0" err="1" smtClean="0"/>
              <a:t>Orth</a:t>
            </a:r>
            <a:r>
              <a:rPr lang="en-US" sz="1400" dirty="0" smtClean="0"/>
              <a:t> and </a:t>
            </a:r>
          </a:p>
          <a:p>
            <a:r>
              <a:rPr lang="en-US" sz="1400" dirty="0" smtClean="0"/>
              <a:t>       Protestants. But they differ on innumerable other variables.</a:t>
            </a:r>
          </a:p>
          <a:p>
            <a:endParaRPr lang="en-US" sz="1400" dirty="0" smtClean="0"/>
          </a:p>
          <a:p>
            <a:r>
              <a:rPr lang="en-US" sz="1400" dirty="0" smtClean="0"/>
              <a:t>Could higher scores of EO than Prot on </a:t>
            </a:r>
            <a:r>
              <a:rPr lang="en-US" sz="1400" dirty="0" err="1" smtClean="0"/>
              <a:t>SEnh</a:t>
            </a:r>
            <a:r>
              <a:rPr lang="en-US" sz="1400" dirty="0" smtClean="0"/>
              <a:t> vs. </a:t>
            </a:r>
            <a:r>
              <a:rPr lang="en-US" sz="1400" dirty="0" err="1" smtClean="0"/>
              <a:t>STran</a:t>
            </a:r>
            <a:r>
              <a:rPr lang="en-US" sz="1400" dirty="0" smtClean="0"/>
              <a:t> and lower scores on   </a:t>
            </a:r>
          </a:p>
          <a:p>
            <a:r>
              <a:rPr lang="en-US" sz="1400" dirty="0" smtClean="0"/>
              <a:t>       openness  be due to Russia’s and other EO countries’ poorer economy, </a:t>
            </a:r>
          </a:p>
          <a:p>
            <a:r>
              <a:rPr lang="en-US" sz="1400" dirty="0" smtClean="0"/>
              <a:t>       lack of security, absence of true democracy, etc. and not to religion?</a:t>
            </a:r>
          </a:p>
          <a:p>
            <a:endParaRPr lang="en-US" sz="1400" dirty="0" smtClean="0"/>
          </a:p>
          <a:p>
            <a:pPr algn="ctr"/>
            <a:r>
              <a:rPr lang="en-US" sz="1400" dirty="0" smtClean="0"/>
              <a:t>Challenge is to disentangle country &amp; religion! </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E11E0-D1F9-468B-8067-57B845401A1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Religion as a cause: </a:t>
            </a:r>
            <a:r>
              <a:rPr lang="en-US" sz="1400" dirty="0" smtClean="0"/>
              <a:t>Does</a:t>
            </a:r>
            <a:r>
              <a:rPr lang="en-US" sz="1400" baseline="0" dirty="0" smtClean="0"/>
              <a:t> being a member of one religion or another </a:t>
            </a:r>
          </a:p>
          <a:p>
            <a:r>
              <a:rPr lang="en-US" sz="1400" b="1" dirty="0" smtClean="0"/>
              <a:t>              </a:t>
            </a:r>
            <a:r>
              <a:rPr lang="en-US" sz="1400" b="1" baseline="0" dirty="0" smtClean="0"/>
              <a:t>lead to/cause </a:t>
            </a:r>
            <a:r>
              <a:rPr lang="en-US" sz="1400" baseline="0" dirty="0" smtClean="0"/>
              <a:t>people to emphasize different values?</a:t>
            </a:r>
          </a:p>
          <a:p>
            <a:endParaRPr lang="en-US" sz="1400" baseline="0" dirty="0" smtClean="0"/>
          </a:p>
          <a:p>
            <a:r>
              <a:rPr lang="en-US" sz="1400" b="1" dirty="0" smtClean="0"/>
              <a:t>A telephoto snapshot</a:t>
            </a:r>
            <a:r>
              <a:rPr lang="en-US" sz="1400" b="1" dirty="0" smtClean="0">
                <a:solidFill>
                  <a:srgbClr val="FF0000"/>
                </a:solidFill>
              </a:rPr>
              <a:t>:  </a:t>
            </a:r>
            <a:r>
              <a:rPr lang="en-US" sz="1400" b="0" dirty="0" smtClean="0"/>
              <a:t>A</a:t>
            </a:r>
            <a:r>
              <a:rPr lang="en-US" sz="1400" b="0" baseline="0" dirty="0" smtClean="0"/>
              <a:t> look at value differences in the population </a:t>
            </a:r>
          </a:p>
          <a:p>
            <a:r>
              <a:rPr lang="en-US" sz="1400" dirty="0" smtClean="0"/>
              <a:t>              </a:t>
            </a:r>
            <a:r>
              <a:rPr lang="en-US" sz="1400" b="0" baseline="0" dirty="0" smtClean="0"/>
              <a:t>across 33 countries among RC, PR, EO, MSL, JW &amp; nonaffiliated</a:t>
            </a:r>
          </a:p>
          <a:p>
            <a:endParaRPr lang="en-US" sz="1400" b="0" baseline="0" dirty="0" smtClean="0"/>
          </a:p>
          <a:p>
            <a:r>
              <a:rPr lang="en-US" sz="1400" b="1" dirty="0" smtClean="0"/>
              <a:t>Alternative causes:  </a:t>
            </a:r>
            <a:r>
              <a:rPr lang="en-US" sz="1400" b="0" dirty="0" smtClean="0"/>
              <a:t>In what ways do members of these </a:t>
            </a:r>
            <a:r>
              <a:rPr lang="en-US" sz="1400" b="0" baseline="0" dirty="0" smtClean="0"/>
              <a:t>religious groups </a:t>
            </a:r>
          </a:p>
          <a:p>
            <a:r>
              <a:rPr lang="en-US" sz="1400" dirty="0" smtClean="0"/>
              <a:t>             </a:t>
            </a:r>
            <a:r>
              <a:rPr lang="en-US" sz="1400" b="0" baseline="0" dirty="0" smtClean="0"/>
              <a:t>differ that might also explain the value differences? </a:t>
            </a:r>
          </a:p>
          <a:p>
            <a:r>
              <a:rPr lang="en-US" sz="1400" b="0" baseline="0" dirty="0" smtClean="0"/>
              <a:t> </a:t>
            </a:r>
            <a:endParaRPr lang="en-US" sz="1400" baseline="0" dirty="0" smtClean="0"/>
          </a:p>
          <a:p>
            <a:r>
              <a:rPr lang="en-US" sz="1400" b="1" dirty="0" smtClean="0"/>
              <a:t>Solving the mystery: </a:t>
            </a:r>
            <a:r>
              <a:rPr lang="en-US" sz="1400" b="0" dirty="0" smtClean="0"/>
              <a:t>Hunting</a:t>
            </a:r>
            <a:r>
              <a:rPr lang="en-US" sz="1400" b="0" baseline="0" dirty="0" smtClean="0"/>
              <a:t> for the influence of religion per se is a</a:t>
            </a:r>
            <a:r>
              <a:rPr lang="en-US" sz="1400" b="0" dirty="0" smtClean="0"/>
              <a:t> </a:t>
            </a:r>
          </a:p>
          <a:p>
            <a:r>
              <a:rPr lang="en-US" sz="1400" dirty="0" smtClean="0"/>
              <a:t>             </a:t>
            </a:r>
            <a:r>
              <a:rPr lang="en-US" sz="1400" b="0" dirty="0" smtClean="0"/>
              <a:t>detective story we will pursue together  </a:t>
            </a:r>
            <a:endParaRPr lang="en-US" sz="1400" b="0"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sz="1400" dirty="0" smtClean="0"/>
              <a:t>Most variance in values is within countries </a:t>
            </a:r>
          </a:p>
          <a:p>
            <a:pPr lvl="1"/>
            <a:r>
              <a:rPr lang="en-US" sz="1600" dirty="0" smtClean="0"/>
              <a:t>83% for Self-Direction/Stimulation </a:t>
            </a:r>
            <a:endParaRPr lang="en-US" sz="1600" dirty="0" smtClean="0"/>
          </a:p>
          <a:p>
            <a:pPr lvl="1"/>
            <a:r>
              <a:rPr lang="en-US" sz="1600" dirty="0" smtClean="0"/>
              <a:t> </a:t>
            </a:r>
            <a:r>
              <a:rPr lang="en-US" sz="1600" dirty="0" smtClean="0"/>
              <a:t>                          </a:t>
            </a:r>
            <a:r>
              <a:rPr lang="en-US" sz="1600" dirty="0" smtClean="0"/>
              <a:t>to</a:t>
            </a:r>
            <a:endParaRPr lang="en-US" sz="1600" dirty="0" smtClean="0"/>
          </a:p>
          <a:p>
            <a:pPr lvl="1"/>
            <a:r>
              <a:rPr lang="en-US" sz="1600" dirty="0" smtClean="0"/>
              <a:t>96% for Conformity/Tradition</a:t>
            </a:r>
          </a:p>
          <a:p>
            <a:endParaRPr lang="en-US"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rmAutofit/>
          </a:bodyPr>
          <a:lstStyle/>
          <a:p>
            <a:r>
              <a:rPr lang="en-US" sz="1600" b="1" dirty="0" smtClean="0"/>
              <a:t>Recall snapshot with no controls for individual or country differences</a:t>
            </a:r>
          </a:p>
          <a:p>
            <a:endParaRPr lang="en-US" sz="1400" b="1" dirty="0" smtClean="0"/>
          </a:p>
          <a:p>
            <a:r>
              <a:rPr lang="en-US" sz="1600" b="1" dirty="0" smtClean="0"/>
              <a:t>Does controlling individual &amp; country differences increase or decrease </a:t>
            </a:r>
          </a:p>
          <a:p>
            <a:r>
              <a:rPr lang="en-US" sz="1600" b="1" dirty="0" smtClean="0"/>
              <a:t>           effects of religion?</a:t>
            </a:r>
          </a:p>
          <a:p>
            <a:r>
              <a:rPr lang="en-US" sz="1400" b="1" dirty="0" smtClean="0"/>
              <a:t>Next slide</a:t>
            </a:r>
          </a:p>
        </p:txBody>
      </p:sp>
      <p:sp>
        <p:nvSpPr>
          <p:cNvPr id="4" name="Slide Number Placeholder 3"/>
          <p:cNvSpPr>
            <a:spLocks noGrp="1"/>
          </p:cNvSpPr>
          <p:nvPr>
            <p:ph type="sldNum" sz="quarter" idx="10"/>
          </p:nvPr>
        </p:nvSpPr>
        <p:spPr/>
        <p:txBody>
          <a:bodyPr/>
          <a:lstStyle/>
          <a:p>
            <a:fld id="{711E11E0-D1F9-468B-8067-57B845401A10}" type="slidenum">
              <a:rPr lang="en-US" smtClean="0"/>
              <a:pPr/>
              <a:t>21</a:t>
            </a:fld>
            <a:endParaRPr lang="en-US"/>
          </a:p>
        </p:txBody>
      </p:sp>
      <p:graphicFrame>
        <p:nvGraphicFramePr>
          <p:cNvPr id="5" name="Table 4"/>
          <p:cNvGraphicFramePr>
            <a:graphicFrameLocks noGrp="1"/>
          </p:cNvGraphicFramePr>
          <p:nvPr/>
        </p:nvGraphicFramePr>
        <p:xfrm>
          <a:off x="762000" y="5715000"/>
          <a:ext cx="5029199" cy="2667000"/>
        </p:xfrm>
        <a:graphic>
          <a:graphicData uri="http://schemas.openxmlformats.org/drawingml/2006/table">
            <a:tbl>
              <a:tblPr firstRow="1" bandRow="1">
                <a:tableStyleId>{5C22544A-7EE6-4342-B048-85BDC9FD1C3A}</a:tableStyleId>
              </a:tblPr>
              <a:tblGrid>
                <a:gridCol w="718457"/>
                <a:gridCol w="718457"/>
                <a:gridCol w="718457"/>
                <a:gridCol w="718457"/>
                <a:gridCol w="718457"/>
                <a:gridCol w="718457"/>
                <a:gridCol w="718457"/>
              </a:tblGrid>
              <a:tr h="381000">
                <a:tc>
                  <a:txBody>
                    <a:bodyPr/>
                    <a:lstStyle/>
                    <a:p>
                      <a:pPr algn="l" fontAlgn="b"/>
                      <a:endParaRPr lang="en-US" sz="1000" b="0"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Secur</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ConfTrad</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SDirStim</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Hedon</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PowAch</a:t>
                      </a:r>
                      <a:endParaRPr lang="en-US" sz="1200" b="1" i="0" u="none" strike="noStrike" dirty="0">
                        <a:solidFill>
                          <a:srgbClr val="000000"/>
                        </a:solidFill>
                        <a:latin typeface="Arial"/>
                      </a:endParaRPr>
                    </a:p>
                  </a:txBody>
                  <a:tcPr marL="0" marR="0" marT="0" marB="0" anchor="b"/>
                </a:tc>
                <a:tc>
                  <a:txBody>
                    <a:bodyPr/>
                    <a:lstStyle/>
                    <a:p>
                      <a:pPr algn="ctr" fontAlgn="b"/>
                      <a:r>
                        <a:rPr lang="en-US" sz="1200" b="1" i="0" u="none" strike="noStrike" dirty="0" err="1">
                          <a:solidFill>
                            <a:srgbClr val="000000"/>
                          </a:solidFill>
                          <a:latin typeface="Arial"/>
                        </a:rPr>
                        <a:t>UnivBene</a:t>
                      </a:r>
                      <a:endParaRPr lang="en-US" sz="1200" b="1" i="0" u="none" strike="noStrike" dirty="0">
                        <a:solidFill>
                          <a:srgbClr val="000000"/>
                        </a:solidFill>
                        <a:latin typeface="Arial"/>
                      </a:endParaRPr>
                    </a:p>
                  </a:txBody>
                  <a:tcPr marL="0" marR="0" marT="0" marB="0" anchor="b"/>
                </a:tc>
              </a:tr>
              <a:tr h="381000">
                <a:tc>
                  <a:txBody>
                    <a:bodyPr/>
                    <a:lstStyle/>
                    <a:p>
                      <a:pPr algn="l" fontAlgn="b"/>
                      <a:r>
                        <a:rPr lang="en-US" sz="1800" b="1" i="0" u="none" strike="noStrike" dirty="0" err="1">
                          <a:solidFill>
                            <a:srgbClr val="000000"/>
                          </a:solidFill>
                          <a:latin typeface="+mn-lt"/>
                        </a:rPr>
                        <a:t>RCath</a:t>
                      </a:r>
                      <a:endParaRPr lang="en-US" sz="1800" b="1" i="0" u="none" strike="noStrike" dirty="0">
                        <a:solidFill>
                          <a:srgbClr val="000000"/>
                        </a:solidFill>
                        <a:latin typeface="+mn-lt"/>
                      </a:endParaRP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4.549</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4.146</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3.696</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3.481</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3.422</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4.584</a:t>
                      </a:r>
                    </a:p>
                  </a:txBody>
                  <a:tcPr marL="0" marR="0" marT="0" marB="0" anchor="b"/>
                </a:tc>
              </a:tr>
              <a:tr h="381000">
                <a:tc>
                  <a:txBody>
                    <a:bodyPr/>
                    <a:lstStyle/>
                    <a:p>
                      <a:pPr algn="l" fontAlgn="b"/>
                      <a:r>
                        <a:rPr lang="en-US" sz="1800" b="1" i="0" u="none" strike="noStrike" dirty="0">
                          <a:solidFill>
                            <a:srgbClr val="000000"/>
                          </a:solidFill>
                          <a:latin typeface="+mn-lt"/>
                        </a:rPr>
                        <a:t>Prot</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4.384</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4.055</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3.786</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3.693</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3.234</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4.725</a:t>
                      </a:r>
                    </a:p>
                  </a:txBody>
                  <a:tcPr marL="0" marR="0" marT="0" marB="0" anchor="b"/>
                </a:tc>
              </a:tr>
              <a:tr h="381000">
                <a:tc>
                  <a:txBody>
                    <a:bodyPr/>
                    <a:lstStyle/>
                    <a:p>
                      <a:pPr algn="l" fontAlgn="b"/>
                      <a:r>
                        <a:rPr lang="en-US" sz="1800" b="1" i="0" u="none" strike="noStrike" dirty="0" err="1">
                          <a:solidFill>
                            <a:srgbClr val="000000"/>
                          </a:solidFill>
                          <a:latin typeface="+mn-lt"/>
                          <a:cs typeface="Arial" pitchFamily="34" charset="0"/>
                        </a:rPr>
                        <a:t>EOrth</a:t>
                      </a:r>
                      <a:endParaRPr lang="en-US" sz="1800" b="1" i="0" u="none" strike="noStrike" dirty="0">
                        <a:solidFill>
                          <a:srgbClr val="000000"/>
                        </a:solidFill>
                        <a:latin typeface="+mn-lt"/>
                        <a:cs typeface="Arial" pitchFamily="34" charset="0"/>
                      </a:endParaRP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4.697</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4.103</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3.588</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3.362</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3.751</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4.413</a:t>
                      </a:r>
                    </a:p>
                  </a:txBody>
                  <a:tcPr marL="0" marR="0" marT="0" marB="0" anchor="b"/>
                </a:tc>
              </a:tr>
              <a:tr h="381000">
                <a:tc>
                  <a:txBody>
                    <a:bodyPr/>
                    <a:lstStyle/>
                    <a:p>
                      <a:pPr algn="l" fontAlgn="b"/>
                      <a:r>
                        <a:rPr lang="en-US" sz="1800" b="1" i="0" u="none" strike="noStrike" dirty="0" err="1">
                          <a:solidFill>
                            <a:srgbClr val="000000"/>
                          </a:solidFill>
                          <a:latin typeface="+mn-lt"/>
                        </a:rPr>
                        <a:t>Mslm</a:t>
                      </a:r>
                      <a:endParaRPr lang="en-US" sz="1800" b="1" i="0" u="none" strike="noStrike" dirty="0">
                        <a:solidFill>
                          <a:srgbClr val="000000"/>
                        </a:solidFill>
                        <a:latin typeface="+mn-lt"/>
                      </a:endParaRP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4.335</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4.171</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3.670</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3.541</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3.856</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4.299</a:t>
                      </a:r>
                    </a:p>
                  </a:txBody>
                  <a:tcPr marL="0" marR="0" marT="0" marB="0" anchor="b"/>
                </a:tc>
              </a:tr>
              <a:tr h="381000">
                <a:tc>
                  <a:txBody>
                    <a:bodyPr/>
                    <a:lstStyle/>
                    <a:p>
                      <a:pPr algn="l" fontAlgn="b"/>
                      <a:r>
                        <a:rPr lang="en-US" sz="1800" b="1" i="0" u="none" strike="noStrike" dirty="0">
                          <a:solidFill>
                            <a:srgbClr val="000000"/>
                          </a:solidFill>
                          <a:latin typeface="+mn-lt"/>
                        </a:rPr>
                        <a:t>Jew</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4.476</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3.830</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3.746</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3.835</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3.758</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4.428</a:t>
                      </a:r>
                    </a:p>
                  </a:txBody>
                  <a:tcPr marL="0" marR="0" marT="0" marB="0" anchor="b"/>
                </a:tc>
              </a:tr>
              <a:tr h="381000">
                <a:tc>
                  <a:txBody>
                    <a:bodyPr/>
                    <a:lstStyle/>
                    <a:p>
                      <a:pPr algn="l" fontAlgn="b"/>
                      <a:r>
                        <a:rPr lang="en-US" sz="1800" b="1" i="0" u="none" strike="noStrike" dirty="0">
                          <a:solidFill>
                            <a:srgbClr val="000000"/>
                          </a:solidFill>
                          <a:latin typeface="+mn-lt"/>
                        </a:rPr>
                        <a:t>None</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4.402</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3.744</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3.916</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3.831</a:t>
                      </a:r>
                    </a:p>
                  </a:txBody>
                  <a:tcPr marL="0" marR="0" marT="0" marB="0" anchor="b"/>
                </a:tc>
                <a:tc>
                  <a:txBody>
                    <a:bodyPr/>
                    <a:lstStyle/>
                    <a:p>
                      <a:pPr algn="ctr" fontAlgn="b"/>
                      <a:r>
                        <a:rPr lang="en-US" sz="1200" b="0" i="0" u="none" strike="noStrike">
                          <a:solidFill>
                            <a:srgbClr val="000000"/>
                          </a:solidFill>
                          <a:latin typeface="Arial" pitchFamily="34" charset="0"/>
                          <a:cs typeface="Arial" pitchFamily="34" charset="0"/>
                        </a:rPr>
                        <a:t>3.584</a:t>
                      </a:r>
                    </a:p>
                  </a:txBody>
                  <a:tcPr marL="0" marR="0" marT="0" marB="0" anchor="b"/>
                </a:tc>
                <a:tc>
                  <a:txBody>
                    <a:bodyPr/>
                    <a:lstStyle/>
                    <a:p>
                      <a:pPr algn="ctr" fontAlgn="b"/>
                      <a:r>
                        <a:rPr lang="en-US" sz="1200" b="0" i="0" u="none" strike="noStrike" dirty="0">
                          <a:solidFill>
                            <a:srgbClr val="000000"/>
                          </a:solidFill>
                          <a:latin typeface="Arial" pitchFamily="34" charset="0"/>
                          <a:cs typeface="Arial" pitchFamily="34" charset="0"/>
                        </a:rPr>
                        <a:t>4.517</a:t>
                      </a:r>
                    </a:p>
                  </a:txBody>
                  <a:tcPr marL="0" marR="0" marT="0" marB="0" anchor="b"/>
                </a:tc>
              </a:tr>
            </a:tbl>
          </a:graphicData>
        </a:graphic>
      </p:graphicFrame>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400" dirty="0" smtClean="0"/>
              <a:t>Substantial part of the apparent effects of religion is due to country differences unrelated to religion</a:t>
            </a:r>
          </a:p>
          <a:p>
            <a:pPr>
              <a:lnSpc>
                <a:spcPct val="150000"/>
              </a:lnSpc>
            </a:pPr>
            <a:endParaRPr lang="en-US" sz="1400" baseline="0" dirty="0" smtClean="0"/>
          </a:p>
          <a:p>
            <a:pPr algn="ctr">
              <a:lnSpc>
                <a:spcPct val="150000"/>
              </a:lnSpc>
            </a:pPr>
            <a:r>
              <a:rPr lang="en-US" sz="1600" dirty="0" smtClean="0"/>
              <a:t>What value differences remain among religions that may well be due to religion itself?</a:t>
            </a:r>
            <a:endParaRPr lang="en-US" sz="1600" baseline="0" dirty="0" smtClean="0"/>
          </a:p>
        </p:txBody>
      </p:sp>
      <p:sp>
        <p:nvSpPr>
          <p:cNvPr id="4" name="Slide Number Placeholder 3"/>
          <p:cNvSpPr>
            <a:spLocks noGrp="1"/>
          </p:cNvSpPr>
          <p:nvPr>
            <p:ph type="sldNum" sz="quarter" idx="10"/>
          </p:nvPr>
        </p:nvSpPr>
        <p:spPr/>
        <p:txBody>
          <a:bodyPr/>
          <a:lstStyle/>
          <a:p>
            <a:fld id="{711E11E0-D1F9-468B-8067-57B845401A1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867400" cy="411480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Red: </a:t>
            </a:r>
            <a:r>
              <a:rPr lang="en-US" sz="1400" dirty="0" err="1" smtClean="0"/>
              <a:t>Manova</a:t>
            </a:r>
            <a:r>
              <a:rPr lang="en-US" sz="1400" dirty="0" smtClean="0"/>
              <a:t> weighting individuals to represent the population of 33</a:t>
            </a:r>
            <a:r>
              <a:rPr lang="en-US" sz="1400" baseline="0" dirty="0" smtClean="0"/>
              <a:t> countries as it is, no controls.  </a:t>
            </a:r>
            <a:r>
              <a:rPr lang="en-US" sz="1400" dirty="0" smtClean="0"/>
              <a:t>Ordered from value most to least important</a:t>
            </a:r>
          </a:p>
          <a:p>
            <a:pPr marL="0" marR="0" indent="0" algn="l" defTabSz="914400" rtl="0" eaLnBrk="1" fontAlgn="auto" latinLnBrk="0" hangingPunct="1">
              <a:lnSpc>
                <a:spcPct val="100000"/>
              </a:lnSpc>
              <a:spcBef>
                <a:spcPts val="600"/>
              </a:spcBef>
              <a:spcAft>
                <a:spcPts val="0"/>
              </a:spcAft>
              <a:buClrTx/>
              <a:buSzTx/>
              <a:buFontTx/>
              <a:buNone/>
              <a:tabLst/>
              <a:defRPr/>
            </a:pPr>
            <a:r>
              <a:rPr lang="en-US" sz="1400" dirty="0" err="1" smtClean="0"/>
              <a:t>Sheffe</a:t>
            </a:r>
            <a:r>
              <a:rPr lang="en-US" sz="1400" baseline="0" dirty="0" smtClean="0"/>
              <a:t> post hoc ‘</a:t>
            </a:r>
            <a:r>
              <a:rPr lang="en-US" sz="1400" dirty="0" smtClean="0"/>
              <a:t>&gt;’ means significantly greater (.05)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Blue: HLM averaging religious group differences within countries and controlling age, education, gender, immigrant status, religiosity, and whether individual is a member of largest religious group in the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600"/>
              </a:spcBef>
              <a:spcAft>
                <a:spcPts val="0"/>
              </a:spcAft>
              <a:buClrTx/>
              <a:buSzTx/>
              <a:buFontTx/>
              <a:buNone/>
              <a:tabLst/>
              <a:defRPr/>
            </a:pPr>
            <a:r>
              <a:rPr lang="en-US" sz="1400" dirty="0" smtClean="0"/>
              <a:t>Red arrows show 13 changes of more than 1 place </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400" dirty="0" smtClean="0"/>
              <a:t>Also, 13 changes of one place </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400" dirty="0" smtClean="0"/>
              <a:t>26 of 36 positions changed</a:t>
            </a:r>
          </a:p>
        </p:txBody>
      </p:sp>
      <p:sp>
        <p:nvSpPr>
          <p:cNvPr id="4" name="Slide Number Placeholder 3"/>
          <p:cNvSpPr>
            <a:spLocks noGrp="1"/>
          </p:cNvSpPr>
          <p:nvPr>
            <p:ph type="sldNum" sz="quarter" idx="10"/>
          </p:nvPr>
        </p:nvSpPr>
        <p:spPr/>
        <p:txBody>
          <a:bodyPr/>
          <a:lstStyle/>
          <a:p>
            <a:fld id="{711E11E0-D1F9-468B-8067-57B845401A10}"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57200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HLM controlling </a:t>
            </a:r>
            <a:r>
              <a:rPr lang="en-US" sz="1400" dirty="0" err="1" smtClean="0"/>
              <a:t>ind</a:t>
            </a:r>
            <a:r>
              <a:rPr lang="en-US" sz="1400" dirty="0" smtClean="0"/>
              <a:t> </a:t>
            </a:r>
            <a:r>
              <a:rPr lang="en-US" sz="1400" dirty="0" err="1" smtClean="0"/>
              <a:t>diffs</a:t>
            </a:r>
            <a:r>
              <a:rPr lang="en-US" sz="1400" dirty="0" smtClean="0"/>
              <a:t> and country </a:t>
            </a:r>
            <a:r>
              <a:rPr lang="en-US" sz="1400" dirty="0" err="1" smtClean="0"/>
              <a:t>diffs</a:t>
            </a:r>
            <a:r>
              <a:rPr lang="en-US" sz="1400" dirty="0" smtClean="0"/>
              <a:t>.</a:t>
            </a:r>
          </a:p>
          <a:p>
            <a:pPr marL="0" marR="0" indent="0" algn="l" defTabSz="914400" rtl="0" eaLnBrk="1" fontAlgn="auto" latinLnBrk="0" hangingPunct="1">
              <a:lnSpc>
                <a:spcPct val="100000"/>
              </a:lnSpc>
              <a:spcBef>
                <a:spcPts val="1200"/>
              </a:spcBef>
              <a:spcAft>
                <a:spcPts val="0"/>
              </a:spcAft>
              <a:buClrTx/>
              <a:buSzTx/>
              <a:buFontTx/>
              <a:buNone/>
              <a:tabLst/>
              <a:defRPr/>
            </a:pPr>
            <a:r>
              <a:rPr lang="en-US" sz="1400" dirty="0" smtClean="0"/>
              <a:t>Ordered from </a:t>
            </a:r>
            <a:r>
              <a:rPr lang="en-US" sz="1400" dirty="0" err="1" smtClean="0"/>
              <a:t>relig</a:t>
            </a:r>
            <a:r>
              <a:rPr lang="en-US" sz="1400" dirty="0" smtClean="0"/>
              <a:t> for which value is most to least important (p&lt;.05)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See interpretation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p:txBody>
      </p:sp>
      <p:sp>
        <p:nvSpPr>
          <p:cNvPr id="4" name="Slide Number Placeholder 3"/>
          <p:cNvSpPr>
            <a:spLocks noGrp="1"/>
          </p:cNvSpPr>
          <p:nvPr>
            <p:ph type="sldNum" sz="quarter" idx="10"/>
          </p:nvPr>
        </p:nvSpPr>
        <p:spPr/>
        <p:txBody>
          <a:bodyPr/>
          <a:lstStyle/>
          <a:p>
            <a:fld id="{711E11E0-D1F9-468B-8067-57B845401A10}"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57200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a:t>
            </a:r>
            <a:r>
              <a:rPr lang="en-US" sz="1400" baseline="0" dirty="0" smtClean="0"/>
              <a:t> about ¼ cases, status of religion as the traditional majority religion in a country affects influence on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Examples: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HE is less important to Moslems in Turkey than elsewhere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SE is more important to Catholics in traditionally RC countries than elsewhere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UNBE is less important to Protestants in traditionally P countries than elsewhere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SDST is less important to Jews in Israel than elsewhere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Insufficient # interactions to reach general conclusions.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One hint that UN[BE no</a:t>
            </a:r>
            <a:r>
              <a:rPr lang="en-US" sz="1400" dirty="0" smtClean="0"/>
              <a:t> diff]</a:t>
            </a:r>
            <a:r>
              <a:rPr lang="en-US" sz="1400" baseline="0" dirty="0" smtClean="0"/>
              <a:t> is greater among those whose religion is traditionally in the</a:t>
            </a:r>
            <a:r>
              <a:rPr lang="en-US" sz="1400" dirty="0" smtClean="0"/>
              <a:t> minority–less ingroup focus as aware of diversity in society??</a:t>
            </a: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p:txBody>
      </p:sp>
      <p:sp>
        <p:nvSpPr>
          <p:cNvPr id="4" name="Slide Number Placeholder 3"/>
          <p:cNvSpPr>
            <a:spLocks noGrp="1"/>
          </p:cNvSpPr>
          <p:nvPr>
            <p:ph type="sldNum" sz="quarter" idx="10"/>
          </p:nvPr>
        </p:nvSpPr>
        <p:spPr/>
        <p:txBody>
          <a:bodyPr/>
          <a:lstStyle/>
          <a:p>
            <a:fld id="{711E11E0-D1F9-468B-8067-57B845401A10}"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RC changes (4/6), M (3/6)  changes of at least 2 places</a:t>
            </a:r>
          </a:p>
          <a:p>
            <a:r>
              <a:rPr lang="en-US" sz="1400" dirty="0" smtClean="0"/>
              <a:t>Few highlights</a:t>
            </a:r>
          </a:p>
          <a:p>
            <a:pPr marL="228600" indent="-228600"/>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Limitations: </a:t>
            </a:r>
          </a:p>
          <a:p>
            <a:pPr marL="228600" indent="-228600">
              <a:buAutoNum type="arabicPeriod"/>
            </a:pPr>
            <a:r>
              <a:rPr lang="en-US" dirty="0" smtClean="0"/>
              <a:t>Only Western monotheistic religions</a:t>
            </a:r>
          </a:p>
          <a:p>
            <a:pPr marL="228600" indent="-228600">
              <a:buAutoNum type="arabicPeriod"/>
            </a:pPr>
            <a:r>
              <a:rPr lang="en-US" dirty="0" smtClean="0"/>
              <a:t>Only Europe, Turkey, Israel—not Africa, Americas, Asia</a:t>
            </a:r>
          </a:p>
          <a:p>
            <a:pPr marL="685800" lvl="1" indent="-228600"/>
            <a:r>
              <a:rPr lang="en-US" dirty="0" smtClean="0"/>
              <a:t>e.g. Korean Protestants, Indonesian Moslems, Ugandan Catholics</a:t>
            </a:r>
          </a:p>
          <a:p>
            <a:pPr marL="228600" indent="-228600">
              <a:buAutoNum type="arabicPeriod"/>
            </a:pPr>
            <a:r>
              <a:rPr lang="en-US" dirty="0" smtClean="0"/>
              <a:t>5 Religions are each heterogeneous</a:t>
            </a:r>
          </a:p>
          <a:p>
            <a:pPr marL="685800" lvl="1" indent="-228600"/>
            <a:r>
              <a:rPr lang="en-US" dirty="0" smtClean="0"/>
              <a:t>Anglicans vs. Evangelicals, Sunni vs. </a:t>
            </a:r>
            <a:r>
              <a:rPr lang="en-US" dirty="0" err="1" smtClean="0"/>
              <a:t>Shia</a:t>
            </a:r>
            <a:r>
              <a:rPr lang="en-US" dirty="0" smtClean="0"/>
              <a:t>, Ultra-Orthodox vs. Reform, liberation theology in R. Catholicism</a:t>
            </a:r>
          </a:p>
        </p:txBody>
      </p:sp>
      <p:sp>
        <p:nvSpPr>
          <p:cNvPr id="4" name="Slide Number Placeholder 3"/>
          <p:cNvSpPr>
            <a:spLocks noGrp="1"/>
          </p:cNvSpPr>
          <p:nvPr>
            <p:ph type="sldNum" sz="quarter" idx="10"/>
          </p:nvPr>
        </p:nvSpPr>
        <p:spPr/>
        <p:txBody>
          <a:bodyPr/>
          <a:lstStyle/>
          <a:p>
            <a:fld id="{711E11E0-D1F9-468B-8067-57B845401A10}"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E11E0-D1F9-468B-8067-57B845401A10}"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None/>
            </a:pPr>
            <a:r>
              <a:rPr lang="en-US" sz="1400" dirty="0" smtClean="0"/>
              <a:t>Control effects by including variables in MONCOVA:</a:t>
            </a:r>
          </a:p>
          <a:p>
            <a:pPr lvl="1">
              <a:buNone/>
            </a:pPr>
            <a:r>
              <a:rPr lang="en-US" sz="1400" dirty="0" smtClean="0"/>
              <a:t>	age, education, gender, immigrant status, religiosity</a:t>
            </a:r>
          </a:p>
          <a:p>
            <a:r>
              <a:rPr lang="en-US" sz="1400" dirty="0" smtClean="0"/>
              <a:t>Little change from no controls</a:t>
            </a:r>
            <a:endParaRPr lang="en-US" sz="1400"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Justify combining across time:</a:t>
            </a:r>
            <a:r>
              <a:rPr lang="en-US" baseline="0" dirty="0" smtClean="0"/>
              <a:t> Research shows very little value change at country level in the data</a:t>
            </a:r>
            <a:endParaRPr lang="en-US"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ctr" fontAlgn="base">
              <a:spcBef>
                <a:spcPct val="0"/>
              </a:spcBef>
              <a:spcAft>
                <a:spcPct val="0"/>
              </a:spcAf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HLM: (</a:t>
            </a:r>
            <a:r>
              <a:rPr kumimoji="0" lang="en-US" sz="1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Dweighted</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en-US" sz="1400" b="0" dirty="0" smtClean="0">
                <a:latin typeface="Calibri" pitchFamily="34" charset="0"/>
                <a:ea typeface="Calibri" pitchFamily="34" charset="0"/>
                <a:cs typeface="Arial" pitchFamily="34" charset="0"/>
              </a:rPr>
              <a:t>Values Centered,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Controlling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Age, Education, Gender, Born in Country, Religiosity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endParaRPr lang="en-US" sz="1400" b="0"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E11E0-D1F9-468B-8067-57B845401A1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historically dominant religion in a country may have</a:t>
            </a:r>
            <a:r>
              <a:rPr lang="en-US" sz="1400" baseline="0" dirty="0" smtClean="0"/>
              <a:t> influenced the culture and through it influenced individuals’ values</a:t>
            </a:r>
            <a:endParaRPr lang="en-US" sz="1400"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Theory of circular motivational continuum of values</a:t>
            </a:r>
          </a:p>
          <a:p>
            <a:endParaRPr lang="en-US" sz="1400" dirty="0"/>
          </a:p>
          <a:p>
            <a:r>
              <a:rPr lang="en-US" sz="1400" dirty="0" smtClean="0"/>
              <a:t>Distinguish 10 values on continuum for scientific convenience</a:t>
            </a:r>
          </a:p>
          <a:p>
            <a:endParaRPr lang="en-US" sz="1400" dirty="0"/>
          </a:p>
          <a:p>
            <a:r>
              <a:rPr lang="en-US" sz="1400" dirty="0" smtClean="0"/>
              <a:t>Quick presentation of each, starting with BE (examples of items later)</a:t>
            </a:r>
          </a:p>
          <a:p>
            <a:endParaRPr lang="en-US" sz="1400" dirty="0"/>
          </a:p>
          <a:p>
            <a:r>
              <a:rPr lang="en-US" sz="1400" dirty="0" smtClean="0"/>
              <a:t>Presentation of 4 higher orders, giving grounding in wider dimensions</a:t>
            </a:r>
          </a:p>
          <a:p>
            <a:endParaRPr lang="en-US" sz="1400" dirty="0"/>
          </a:p>
          <a:p>
            <a:r>
              <a:rPr lang="en-US" sz="1400" dirty="0" smtClean="0"/>
              <a:t>In personal focus, note Openness express own goals for self vs. Self-Enhancement express goals of superior outcomes for self relative to others.</a:t>
            </a:r>
          </a:p>
          <a:p>
            <a:endParaRPr lang="en-US" sz="1400" dirty="0"/>
          </a:p>
          <a:p>
            <a:r>
              <a:rPr lang="en-US" sz="1400" dirty="0" smtClean="0"/>
              <a:t>Note AC split on Anxiety Free or Control: Performance Motive vs. Mastery motive</a:t>
            </a:r>
            <a:endParaRPr lang="en-US" sz="1400" dirty="0"/>
          </a:p>
        </p:txBody>
      </p:sp>
      <p:sp>
        <p:nvSpPr>
          <p:cNvPr id="4" name="Slide Number Placeholder 3"/>
          <p:cNvSpPr>
            <a:spLocks noGrp="1"/>
          </p:cNvSpPr>
          <p:nvPr>
            <p:ph type="sldNum" sz="quarter" idx="10"/>
          </p:nvPr>
        </p:nvSpPr>
        <p:spPr/>
        <p:txBody>
          <a:bodyPr/>
          <a:lstStyle/>
          <a:p>
            <a:fld id="{AC3F2380-7228-4492-AD5F-3FEB8ED45D3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Centering corrects for individual differences in use of scale and reflects</a:t>
            </a:r>
            <a:r>
              <a:rPr lang="en-US" sz="1400" baseline="0" dirty="0" smtClean="0"/>
              <a:t> value </a:t>
            </a:r>
            <a:r>
              <a:rPr lang="en-US" sz="1400" b="1" baseline="0" dirty="0" smtClean="0"/>
              <a:t>priorities</a:t>
            </a:r>
          </a:p>
          <a:p>
            <a:r>
              <a:rPr lang="en-US" sz="1400" baseline="0" dirty="0" smtClean="0"/>
              <a:t>  Appropriate when using values as dependent variable.</a:t>
            </a:r>
            <a:endParaRPr lang="en-US" sz="1400" dirty="0" smtClean="0"/>
          </a:p>
          <a:p>
            <a:endParaRPr lang="en-US" sz="1400" dirty="0" smtClean="0"/>
          </a:p>
          <a:p>
            <a:r>
              <a:rPr lang="en-US" sz="1400" dirty="0" smtClean="0"/>
              <a:t>CFI .919, RMSEA .02, PCLOSE 1.00 for 6 religious groups in multi-group CFA</a:t>
            </a:r>
          </a:p>
          <a:p>
            <a:endParaRPr lang="en-US" sz="1400" dirty="0" smtClean="0"/>
          </a:p>
          <a:p>
            <a:r>
              <a:rPr lang="en-US" sz="1400" dirty="0" smtClean="0"/>
              <a:t>[For justification of comparing across countries</a:t>
            </a:r>
            <a:r>
              <a:rPr lang="en-US" sz="1400" baseline="0" dirty="0" smtClean="0"/>
              <a:t> on the six values, see Bilsky, Janik Schwartz 2011 JCCP for MDS and see Davidov, Schmidt, Schwartz 2008 POQ for metric invariance (CFI .91, RMSEA .012) with partial scalar invariance for many subsets of countries]</a:t>
            </a:r>
            <a:endParaRPr lang="en-US" sz="1400" dirty="0"/>
          </a:p>
        </p:txBody>
      </p:sp>
      <p:sp>
        <p:nvSpPr>
          <p:cNvPr id="4" name="Slide Number Placeholder 3"/>
          <p:cNvSpPr>
            <a:spLocks noGrp="1"/>
          </p:cNvSpPr>
          <p:nvPr>
            <p:ph type="sldNum" sz="quarter" idx="10"/>
          </p:nvPr>
        </p:nvSpPr>
        <p:spPr/>
        <p:txBody>
          <a:bodyPr/>
          <a:lstStyle/>
          <a:p>
            <a:fld id="{711E11E0-D1F9-468B-8067-57B845401A1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AC3F2380-7228-4492-AD5F-3FEB8ED45D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445E1-4EFF-481A-BDB5-E3F9DA06695F}"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D3B12-1736-404D-8803-7F6923245D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445E1-4EFF-481A-BDB5-E3F9DA06695F}" type="datetimeFigureOut">
              <a:rPr lang="en-US" smtClean="0"/>
              <a:pPr/>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D3B12-1736-404D-8803-7F6923245D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il/imgres?imgurl=http://sathyasaibaba.files.wordpress.com/2008/08/symbols-world-religions.jpg&amp;imgrefurl=http://sathyasaibaba.wordpress.com/2008/08/02/religions-beyond-isms/&amp;h=599&amp;w=591&amp;sz=44&amp;tbnid=eTSsuMOXkr-FpM:&amp;tbnh=226&amp;tbnw=223&amp;prev=/images?q=symbols+of+religions+of+the+world&amp;hl=en&amp;usg=__ro0RqBJ4CuOAO_iWfiWDAKQ6Rik=&amp;ei=9Hz2S_DdH8_D-QaUtvG8CA&amp;sa=X&amp;oi=image_result&amp;resnum=1&amp;ct=image&amp;ved=0CBgQ9QEwAA"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PowerPoint_Slide2.sl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1470025"/>
          </a:xfrm>
        </p:spPr>
        <p:txBody>
          <a:bodyPr>
            <a:normAutofit fontScale="90000"/>
          </a:bodyPr>
          <a:lstStyle/>
          <a:p>
            <a:pPr>
              <a:spcAft>
                <a:spcPts val="600"/>
              </a:spcAft>
            </a:pPr>
            <a:r>
              <a:rPr lang="en-US" b="1" dirty="0" smtClean="0"/>
              <a:t>Does religion affect people’s basic values?</a:t>
            </a:r>
            <a:br>
              <a:rPr lang="en-US" b="1" dirty="0" smtClean="0"/>
            </a:br>
            <a:r>
              <a:rPr lang="en-US" b="1" dirty="0" smtClean="0">
                <a:solidFill>
                  <a:srgbClr val="7030A0"/>
                </a:solidFill>
              </a:rPr>
              <a:t> </a:t>
            </a:r>
            <a:r>
              <a:rPr lang="en-US" sz="3300" dirty="0" smtClean="0">
                <a:solidFill>
                  <a:srgbClr val="7030A0"/>
                </a:solidFill>
              </a:rPr>
              <a:t>Comparing Roman </a:t>
            </a:r>
            <a:r>
              <a:rPr lang="en-US" sz="3300" dirty="0">
                <a:solidFill>
                  <a:srgbClr val="7030A0"/>
                </a:solidFill>
              </a:rPr>
              <a:t>Catholics, Protestants, Eastern Orthodox, </a:t>
            </a:r>
            <a:r>
              <a:rPr lang="en-US" sz="3300" dirty="0" smtClean="0">
                <a:solidFill>
                  <a:srgbClr val="7030A0"/>
                </a:solidFill>
              </a:rPr>
              <a:t>Moslems, Jews </a:t>
            </a:r>
            <a:r>
              <a:rPr lang="en-US" sz="3300" dirty="0">
                <a:solidFill>
                  <a:srgbClr val="7030A0"/>
                </a:solidFill>
              </a:rPr>
              <a:t>and religiously </a:t>
            </a:r>
            <a:r>
              <a:rPr lang="en-US" sz="3300" dirty="0" smtClean="0">
                <a:solidFill>
                  <a:srgbClr val="7030A0"/>
                </a:solidFill>
              </a:rPr>
              <a:t/>
            </a:r>
            <a:br>
              <a:rPr lang="en-US" sz="3300" dirty="0" smtClean="0">
                <a:solidFill>
                  <a:srgbClr val="7030A0"/>
                </a:solidFill>
              </a:rPr>
            </a:br>
            <a:r>
              <a:rPr lang="en-US" sz="3300" dirty="0" smtClean="0">
                <a:solidFill>
                  <a:srgbClr val="7030A0"/>
                </a:solidFill>
              </a:rPr>
              <a:t>unaffiliated across 33 countries</a:t>
            </a:r>
            <a:r>
              <a:rPr lang="en-US" dirty="0"/>
              <a:t/>
            </a:r>
            <a:br>
              <a:rPr lang="en-US" dirty="0"/>
            </a:br>
            <a:endParaRPr lang="en-US" dirty="0"/>
          </a:p>
        </p:txBody>
      </p:sp>
      <p:sp>
        <p:nvSpPr>
          <p:cNvPr id="3" name="Subtitle 2"/>
          <p:cNvSpPr>
            <a:spLocks noGrp="1"/>
          </p:cNvSpPr>
          <p:nvPr>
            <p:ph type="subTitle" idx="1"/>
          </p:nvPr>
        </p:nvSpPr>
        <p:spPr>
          <a:xfrm>
            <a:off x="990600" y="2667000"/>
            <a:ext cx="7086600" cy="3124200"/>
          </a:xfrm>
        </p:spPr>
        <p:txBody>
          <a:bodyPr>
            <a:normAutofit/>
          </a:bodyPr>
          <a:lstStyle/>
          <a:p>
            <a:r>
              <a:rPr lang="en-US" dirty="0" smtClean="0">
                <a:solidFill>
                  <a:schemeClr val="tx1"/>
                </a:solidFill>
              </a:rPr>
              <a:t>Shalom H. Schwartz</a:t>
            </a:r>
          </a:p>
          <a:p>
            <a:r>
              <a:rPr lang="en-US" sz="2600" dirty="0" smtClean="0">
                <a:solidFill>
                  <a:schemeClr val="tx1"/>
                </a:solidFill>
              </a:rPr>
              <a:t>National </a:t>
            </a:r>
            <a:r>
              <a:rPr lang="en-US" sz="2600" dirty="0" smtClean="0">
                <a:solidFill>
                  <a:schemeClr val="tx1"/>
                </a:solidFill>
              </a:rPr>
              <a:t>Research University—Higher School of Economics, </a:t>
            </a:r>
            <a:r>
              <a:rPr lang="en-US" sz="2600" dirty="0" smtClean="0">
                <a:solidFill>
                  <a:schemeClr val="tx1"/>
                </a:solidFill>
              </a:rPr>
              <a:t>Moscow and</a:t>
            </a:r>
          </a:p>
          <a:p>
            <a:r>
              <a:rPr lang="en-US" sz="2600" dirty="0" smtClean="0">
                <a:solidFill>
                  <a:schemeClr val="tx1"/>
                </a:solidFill>
              </a:rPr>
              <a:t>The Hebrew University of Jerusalem </a:t>
            </a:r>
            <a:endParaRPr lang="en-US" sz="2600" dirty="0" smtClean="0">
              <a:solidFill>
                <a:schemeClr val="tx1"/>
              </a:solidFill>
            </a:endParaRPr>
          </a:p>
          <a:p>
            <a:endParaRPr lang="en-US" sz="2600" dirty="0" smtClean="0">
              <a:solidFill>
                <a:schemeClr val="tx1"/>
              </a:solidFill>
            </a:endParaRPr>
          </a:p>
          <a:p>
            <a:r>
              <a:rPr lang="en-US" sz="2600" dirty="0" smtClean="0">
                <a:solidFill>
                  <a:schemeClr val="tx1"/>
                </a:solidFill>
              </a:rPr>
              <a:t>October 17, 2012</a:t>
            </a:r>
            <a:endParaRPr lang="en-US" sz="2600" dirty="0" smtClean="0">
              <a:solidFill>
                <a:schemeClr val="tx1"/>
              </a:solidFill>
            </a:endParaRPr>
          </a:p>
          <a:p>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b="1" dirty="0" smtClean="0">
                <a:solidFill>
                  <a:srgbClr val="7030A0"/>
                </a:solidFill>
              </a:rPr>
              <a:t>Definitions of Values 1</a:t>
            </a:r>
            <a:endParaRPr lang="en-US" sz="4000" dirty="0"/>
          </a:p>
        </p:txBody>
      </p:sp>
      <p:graphicFrame>
        <p:nvGraphicFramePr>
          <p:cNvPr id="4" name="Content Placeholder 3"/>
          <p:cNvGraphicFramePr>
            <a:graphicFrameLocks noGrp="1"/>
          </p:cNvGraphicFramePr>
          <p:nvPr>
            <p:ph idx="1"/>
          </p:nvPr>
        </p:nvGraphicFramePr>
        <p:xfrm>
          <a:off x="14208" y="776209"/>
          <a:ext cx="9220200" cy="5700791"/>
        </p:xfrm>
        <a:graphic>
          <a:graphicData uri="http://schemas.openxmlformats.org/drawingml/2006/table">
            <a:tbl>
              <a:tblPr firstRow="1" bandRow="1">
                <a:tableStyleId>{5C22544A-7EE6-4342-B048-85BDC9FD1C3A}</a:tableStyleId>
              </a:tblPr>
              <a:tblGrid>
                <a:gridCol w="4236309"/>
                <a:gridCol w="4983891"/>
              </a:tblGrid>
              <a:tr h="975183">
                <a:tc>
                  <a:txBody>
                    <a:bodyPr/>
                    <a:lstStyle/>
                    <a:p>
                      <a:pPr algn="ctr"/>
                      <a:r>
                        <a:rPr lang="en-US" sz="3200" dirty="0" smtClean="0"/>
                        <a:t>GOAL</a:t>
                      </a:r>
                      <a:endParaRPr lang="en-US" sz="3600" dirty="0"/>
                    </a:p>
                  </a:txBody>
                  <a:tcPr/>
                </a:tc>
                <a:tc>
                  <a:txBody>
                    <a:bodyPr/>
                    <a:lstStyle/>
                    <a:p>
                      <a:pPr algn="ctr"/>
                      <a:r>
                        <a:rPr lang="en-US" sz="3200" dirty="0" smtClean="0"/>
                        <a:t>EXEMPLARY ITEMS</a:t>
                      </a:r>
                      <a:endParaRPr lang="en-US" sz="2800" dirty="0" smtClean="0"/>
                    </a:p>
                    <a:p>
                      <a:pPr algn="l"/>
                      <a:r>
                        <a:rPr lang="en-US" sz="2400" dirty="0" smtClean="0"/>
                        <a:t>It is important to him/her</a:t>
                      </a:r>
                      <a:r>
                        <a:rPr lang="en-US" sz="2400" baseline="0" dirty="0" smtClean="0"/>
                        <a:t> to</a:t>
                      </a:r>
                      <a:endParaRPr lang="en-US" sz="2400" dirty="0"/>
                    </a:p>
                  </a:txBody>
                  <a:tcPr/>
                </a:tc>
              </a:tr>
              <a:tr h="1693740">
                <a:tc>
                  <a:txBody>
                    <a:bodyPr/>
                    <a:lstStyle/>
                    <a:p>
                      <a:pPr>
                        <a:lnSpc>
                          <a:spcPts val="3200"/>
                        </a:lnSpc>
                      </a:pPr>
                      <a:r>
                        <a:rPr lang="en-US" sz="2400" b="1" dirty="0" smtClean="0">
                          <a:latin typeface="Arial" pitchFamily="34" charset="0"/>
                          <a:cs typeface="Arial" pitchFamily="34" charset="0"/>
                        </a:rPr>
                        <a:t>Power/Achievement:</a:t>
                      </a:r>
                      <a:r>
                        <a:rPr lang="en-US" sz="2400" dirty="0" smtClean="0">
                          <a:latin typeface="Arial" pitchFamily="34" charset="0"/>
                          <a:cs typeface="Arial" pitchFamily="34" charset="0"/>
                        </a:rPr>
                        <a:t>  </a:t>
                      </a:r>
                      <a:r>
                        <a:rPr lang="en-US" sz="2000" dirty="0" smtClean="0">
                          <a:latin typeface="Arial" pitchFamily="34" charset="0"/>
                          <a:cs typeface="Arial" pitchFamily="34" charset="0"/>
                        </a:rPr>
                        <a:t>control of people &amp; resources, status,</a:t>
                      </a:r>
                      <a:r>
                        <a:rPr lang="en-US" sz="2000" baseline="0" dirty="0" smtClean="0">
                          <a:latin typeface="Arial" pitchFamily="34" charset="0"/>
                          <a:cs typeface="Arial" pitchFamily="34" charset="0"/>
                        </a:rPr>
                        <a:t> success, showing competence</a:t>
                      </a:r>
                      <a:endParaRPr lang="en-US" sz="2000" dirty="0">
                        <a:latin typeface="Arial" pitchFamily="34" charset="0"/>
                        <a:cs typeface="Arial" pitchFamily="34" charset="0"/>
                      </a:endParaRPr>
                    </a:p>
                  </a:txBody>
                  <a:tcPr/>
                </a:tc>
                <a:tc>
                  <a:txBody>
                    <a:bodyPr/>
                    <a:lstStyle/>
                    <a:p>
                      <a:pPr marL="0" marR="0" algn="l" rtl="0">
                        <a:lnSpc>
                          <a:spcPts val="800"/>
                        </a:lnSpc>
                        <a:spcBef>
                          <a:spcPts val="1200"/>
                        </a:spcBef>
                        <a:spcAft>
                          <a:spcPts val="600"/>
                        </a:spcAft>
                        <a:tabLst>
                          <a:tab pos="-457200" algn="l"/>
                        </a:tabLst>
                      </a:pPr>
                      <a:endParaRPr lang="en-US" sz="2000" dirty="0" smtClean="0">
                        <a:latin typeface="Arial"/>
                        <a:ea typeface="SimSun"/>
                      </a:endParaRPr>
                    </a:p>
                    <a:p>
                      <a:pPr marL="0" marR="0" algn="l" rtl="0">
                        <a:lnSpc>
                          <a:spcPct val="150000"/>
                        </a:lnSpc>
                        <a:spcBef>
                          <a:spcPts val="0"/>
                        </a:spcBef>
                        <a:spcAft>
                          <a:spcPts val="600"/>
                        </a:spcAft>
                        <a:tabLst>
                          <a:tab pos="-457200" algn="l"/>
                        </a:tabLst>
                      </a:pPr>
                      <a:r>
                        <a:rPr lang="en-US" sz="2000" dirty="0" smtClean="0">
                          <a:latin typeface="Arial"/>
                          <a:ea typeface="SimSun"/>
                        </a:rPr>
                        <a:t>be </a:t>
                      </a:r>
                      <a:r>
                        <a:rPr lang="en-US" sz="2000" dirty="0">
                          <a:latin typeface="Arial"/>
                          <a:ea typeface="SimSun"/>
                        </a:rPr>
                        <a:t>in charge and tell others what to do</a:t>
                      </a:r>
                      <a:endParaRPr lang="en-US" sz="2000" dirty="0">
                        <a:latin typeface="Times New Roman"/>
                        <a:ea typeface="SimSun"/>
                      </a:endParaRPr>
                    </a:p>
                    <a:p>
                      <a:pPr marL="0" marR="0" algn="l" rtl="0">
                        <a:lnSpc>
                          <a:spcPct val="150000"/>
                        </a:lnSpc>
                        <a:spcBef>
                          <a:spcPts val="400"/>
                        </a:spcBef>
                        <a:spcAft>
                          <a:spcPts val="200"/>
                        </a:spcAft>
                        <a:tabLst>
                          <a:tab pos="-457200" algn="l"/>
                        </a:tabLst>
                      </a:pPr>
                      <a:r>
                        <a:rPr lang="en-US" sz="2000" dirty="0">
                          <a:latin typeface="Arial"/>
                          <a:ea typeface="SimSun"/>
                        </a:rPr>
                        <a:t>be very successful, impress others</a:t>
                      </a:r>
                      <a:endParaRPr lang="en-US" sz="2000" dirty="0">
                        <a:latin typeface="Times New Roman"/>
                        <a:ea typeface="SimSun"/>
                      </a:endParaRPr>
                    </a:p>
                  </a:txBody>
                  <a:tcPr marL="68580" marR="68580" marT="0" marB="0"/>
                </a:tc>
              </a:tr>
              <a:tr h="1338128">
                <a:tc>
                  <a:txBody>
                    <a:bodyPr/>
                    <a:lstStyle/>
                    <a:p>
                      <a:pPr>
                        <a:lnSpc>
                          <a:spcPts val="3200"/>
                        </a:lnSpc>
                      </a:pPr>
                      <a:r>
                        <a:rPr lang="en-US" sz="2400" b="1" dirty="0" smtClean="0">
                          <a:latin typeface="Arial" pitchFamily="34" charset="0"/>
                          <a:cs typeface="Arial" pitchFamily="34" charset="0"/>
                        </a:rPr>
                        <a:t>Hedonism: </a:t>
                      </a:r>
                      <a:r>
                        <a:rPr lang="en-US" sz="2000" b="0" dirty="0" smtClean="0">
                          <a:latin typeface="Arial" pitchFamily="34" charset="0"/>
                          <a:cs typeface="Arial" pitchFamily="34" charset="0"/>
                        </a:rPr>
                        <a:t>pleasure</a:t>
                      </a:r>
                      <a:r>
                        <a:rPr lang="en-US" sz="2000" b="0" baseline="0" dirty="0" smtClean="0">
                          <a:latin typeface="Arial" pitchFamily="34" charset="0"/>
                          <a:cs typeface="Arial" pitchFamily="34" charset="0"/>
                        </a:rPr>
                        <a:t> &amp; sensuous gratification for oneself</a:t>
                      </a:r>
                      <a:endParaRPr lang="en-US" sz="2000" b="1" dirty="0">
                        <a:latin typeface="Arial" pitchFamily="34" charset="0"/>
                        <a:cs typeface="Arial" pitchFamily="34" charset="0"/>
                      </a:endParaRPr>
                    </a:p>
                  </a:txBody>
                  <a:tcPr/>
                </a:tc>
                <a:tc>
                  <a:txBody>
                    <a:bodyPr/>
                    <a:lstStyle/>
                    <a:p>
                      <a:pPr>
                        <a:lnSpc>
                          <a:spcPct val="150000"/>
                        </a:lnSpc>
                      </a:pPr>
                      <a:r>
                        <a:rPr lang="en-US" sz="2000" dirty="0" smtClean="0">
                          <a:latin typeface="Arial" pitchFamily="34" charset="0"/>
                          <a:cs typeface="Arial" pitchFamily="34" charset="0"/>
                        </a:rPr>
                        <a:t>have a good time and enjoy life</a:t>
                      </a:r>
                    </a:p>
                    <a:p>
                      <a:pPr>
                        <a:lnSpc>
                          <a:spcPct val="150000"/>
                        </a:lnSpc>
                      </a:pPr>
                      <a:r>
                        <a:rPr lang="en-US" sz="2000" dirty="0" smtClean="0">
                          <a:latin typeface="Arial" pitchFamily="34" charset="0"/>
                          <a:cs typeface="Arial" pitchFamily="34" charset="0"/>
                        </a:rPr>
                        <a:t>take every opportunity to have fun</a:t>
                      </a:r>
                      <a:endParaRPr lang="en-US" sz="2000" dirty="0">
                        <a:latin typeface="Arial" pitchFamily="34" charset="0"/>
                        <a:cs typeface="Arial" pitchFamily="34" charset="0"/>
                      </a:endParaRPr>
                    </a:p>
                  </a:txBody>
                  <a:tcPr/>
                </a:tc>
              </a:tr>
              <a:tr h="1693740">
                <a:tc>
                  <a:txBody>
                    <a:bodyPr/>
                    <a:lstStyle/>
                    <a:p>
                      <a:pPr>
                        <a:lnSpc>
                          <a:spcPts val="3200"/>
                        </a:lnSpc>
                      </a:pPr>
                      <a:r>
                        <a:rPr lang="en-US" sz="2400" b="1" dirty="0" smtClean="0">
                          <a:latin typeface="Arial" pitchFamily="34" charset="0"/>
                          <a:cs typeface="Arial" pitchFamily="34" charset="0"/>
                        </a:rPr>
                        <a:t>Self-direction/</a:t>
                      </a:r>
                      <a:r>
                        <a:rPr lang="en-US" sz="2400" b="1" baseline="0" dirty="0" smtClean="0">
                          <a:latin typeface="Arial" pitchFamily="34" charset="0"/>
                          <a:cs typeface="Arial" pitchFamily="34" charset="0"/>
                        </a:rPr>
                        <a:t>Stimulation:</a:t>
                      </a:r>
                      <a:r>
                        <a:rPr lang="en-US" sz="2400" b="0" baseline="0" dirty="0" smtClean="0">
                          <a:latin typeface="Arial" pitchFamily="34" charset="0"/>
                          <a:cs typeface="Arial" pitchFamily="34" charset="0"/>
                        </a:rPr>
                        <a:t> </a:t>
                      </a:r>
                      <a:r>
                        <a:rPr lang="en-US" sz="2000" kern="1200" dirty="0" smtClean="0">
                          <a:solidFill>
                            <a:schemeClr val="dk1"/>
                          </a:solidFill>
                          <a:latin typeface="Arial" pitchFamily="34" charset="0"/>
                          <a:ea typeface="+mn-ea"/>
                          <a:cs typeface="Arial" pitchFamily="34" charset="0"/>
                        </a:rPr>
                        <a:t>independent thought &amp; action, creativity, excitement, challenge </a:t>
                      </a:r>
                      <a:endParaRPr lang="en-US" b="1" dirty="0">
                        <a:latin typeface="Arial" pitchFamily="34" charset="0"/>
                        <a:cs typeface="Arial" pitchFamily="34" charset="0"/>
                      </a:endParaRPr>
                    </a:p>
                  </a:txBody>
                  <a:tcPr/>
                </a:tc>
                <a:tc>
                  <a:txBody>
                    <a:bodyPr/>
                    <a:lstStyle/>
                    <a:p>
                      <a:pPr>
                        <a:lnSpc>
                          <a:spcPct val="150000"/>
                        </a:lnSpc>
                        <a:spcAft>
                          <a:spcPts val="600"/>
                        </a:spcAft>
                      </a:pPr>
                      <a:r>
                        <a:rPr lang="en-US" sz="2000" dirty="0" smtClean="0">
                          <a:latin typeface="Arial" pitchFamily="34" charset="0"/>
                          <a:cs typeface="Arial" pitchFamily="34" charset="0"/>
                        </a:rPr>
                        <a:t>be curious, try to understand everything</a:t>
                      </a:r>
                    </a:p>
                    <a:p>
                      <a:pPr>
                        <a:lnSpc>
                          <a:spcPct val="150000"/>
                        </a:lnSpc>
                      </a:pPr>
                      <a:r>
                        <a:rPr lang="en-US" sz="2000" dirty="0" smtClean="0">
                          <a:latin typeface="Arial" pitchFamily="34" charset="0"/>
                          <a:cs typeface="Arial" pitchFamily="34" charset="0"/>
                        </a:rPr>
                        <a:t>look for adventures, have an exciting life</a:t>
                      </a:r>
                      <a:endParaRPr lang="en-US" sz="20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76200" y="749121"/>
          <a:ext cx="9067800" cy="6108879"/>
        </p:xfrm>
        <a:graphic>
          <a:graphicData uri="http://schemas.openxmlformats.org/drawingml/2006/table">
            <a:tbl>
              <a:tblPr firstRow="1" bandRow="1">
                <a:tableStyleId>{5C22544A-7EE6-4342-B048-85BDC9FD1C3A}</a:tableStyleId>
              </a:tblPr>
              <a:tblGrid>
                <a:gridCol w="4380208"/>
                <a:gridCol w="4687592"/>
              </a:tblGrid>
              <a:tr h="1055572">
                <a:tc>
                  <a:txBody>
                    <a:bodyPr/>
                    <a:lstStyle/>
                    <a:p>
                      <a:pPr algn="ctr"/>
                      <a:r>
                        <a:rPr lang="en-US" sz="3200" dirty="0" smtClean="0"/>
                        <a:t>GOAL</a:t>
                      </a:r>
                      <a:endParaRPr lang="en-US" sz="3600" dirty="0"/>
                    </a:p>
                  </a:txBody>
                  <a:tcPr/>
                </a:tc>
                <a:tc>
                  <a:txBody>
                    <a:bodyPr/>
                    <a:lstStyle/>
                    <a:p>
                      <a:pPr algn="ctr"/>
                      <a:r>
                        <a:rPr lang="en-US" sz="3200" dirty="0" smtClean="0"/>
                        <a:t>EXEMPLARY ITEMS</a:t>
                      </a:r>
                      <a:endParaRPr lang="en-US" sz="2800" dirty="0" smtClean="0"/>
                    </a:p>
                    <a:p>
                      <a:pPr algn="l"/>
                      <a:r>
                        <a:rPr lang="en-US" sz="2400" dirty="0" smtClean="0"/>
                        <a:t>It is important to him/her</a:t>
                      </a:r>
                      <a:r>
                        <a:rPr lang="en-US" sz="2400" baseline="0" dirty="0" smtClean="0"/>
                        <a:t> to</a:t>
                      </a:r>
                      <a:endParaRPr lang="en-US" sz="2400" dirty="0"/>
                    </a:p>
                  </a:txBody>
                  <a:tcPr/>
                </a:tc>
              </a:tr>
              <a:tr h="1736585">
                <a:tc>
                  <a:txBody>
                    <a:bodyPr/>
                    <a:lstStyle/>
                    <a:p>
                      <a:pPr>
                        <a:lnSpc>
                          <a:spcPts val="3200"/>
                        </a:lnSpc>
                        <a:spcBef>
                          <a:spcPts val="1200"/>
                        </a:spcBef>
                      </a:pPr>
                      <a:r>
                        <a:rPr lang="en-US" sz="2400" b="1" dirty="0" smtClean="0">
                          <a:latin typeface="Arial" pitchFamily="34" charset="0"/>
                          <a:cs typeface="Arial" pitchFamily="34" charset="0"/>
                        </a:rPr>
                        <a:t>Universalism/Benevolence:</a:t>
                      </a:r>
                      <a:r>
                        <a:rPr lang="en-US" sz="2400" b="0" dirty="0" smtClean="0">
                          <a:latin typeface="Arial" pitchFamily="34" charset="0"/>
                          <a:cs typeface="Arial" pitchFamily="34" charset="0"/>
                        </a:rPr>
                        <a:t> </a:t>
                      </a:r>
                      <a:r>
                        <a:rPr lang="en-US" sz="2000" b="0" dirty="0" smtClean="0">
                          <a:latin typeface="Arial" pitchFamily="34" charset="0"/>
                          <a:cs typeface="Arial" pitchFamily="34" charset="0"/>
                        </a:rPr>
                        <a:t>appreciation, tolerance, caring for </a:t>
                      </a:r>
                      <a:r>
                        <a:rPr lang="en-US" sz="2000" b="0" baseline="0" dirty="0" smtClean="0">
                          <a:latin typeface="Arial" pitchFamily="34" charset="0"/>
                          <a:cs typeface="Arial" pitchFamily="34" charset="0"/>
                        </a:rPr>
                        <a:t>welfare of others &amp; nature</a:t>
                      </a:r>
                      <a:endParaRPr lang="en-US" b="1" dirty="0">
                        <a:latin typeface="Arial" pitchFamily="34" charset="0"/>
                        <a:cs typeface="Arial" pitchFamily="34" charset="0"/>
                      </a:endParaRPr>
                    </a:p>
                  </a:txBody>
                  <a:tcPr/>
                </a:tc>
                <a:tc>
                  <a:txBody>
                    <a:bodyPr/>
                    <a:lstStyle/>
                    <a:p>
                      <a:pPr>
                        <a:lnSpc>
                          <a:spcPct val="150000"/>
                        </a:lnSpc>
                        <a:spcBef>
                          <a:spcPts val="0"/>
                        </a:spcBef>
                      </a:pPr>
                      <a:r>
                        <a:rPr lang="en-US" sz="2000" dirty="0" smtClean="0">
                          <a:latin typeface="Arial" pitchFamily="34" charset="0"/>
                          <a:cs typeface="Arial" pitchFamily="34" charset="0"/>
                        </a:rPr>
                        <a:t>justice and equality</a:t>
                      </a:r>
                    </a:p>
                    <a:p>
                      <a:pPr>
                        <a:lnSpc>
                          <a:spcPct val="150000"/>
                        </a:lnSpc>
                        <a:spcBef>
                          <a:spcPts val="0"/>
                        </a:spcBef>
                      </a:pPr>
                      <a:r>
                        <a:rPr lang="en-US" sz="2000" dirty="0" smtClean="0">
                          <a:latin typeface="Arial" pitchFamily="34" charset="0"/>
                          <a:cs typeface="Arial" pitchFamily="34" charset="0"/>
                        </a:rPr>
                        <a:t>help</a:t>
                      </a:r>
                      <a:r>
                        <a:rPr lang="en-US" sz="2000" baseline="0" dirty="0" smtClean="0">
                          <a:latin typeface="Arial" pitchFamily="34" charset="0"/>
                          <a:cs typeface="Arial" pitchFamily="34" charset="0"/>
                        </a:rPr>
                        <a:t> &amp; care for other people</a:t>
                      </a:r>
                    </a:p>
                    <a:p>
                      <a:pPr>
                        <a:lnSpc>
                          <a:spcPct val="150000"/>
                        </a:lnSpc>
                        <a:spcBef>
                          <a:spcPts val="0"/>
                        </a:spcBef>
                      </a:pPr>
                      <a:r>
                        <a:rPr lang="en-US" sz="2000" baseline="0" dirty="0" smtClean="0">
                          <a:latin typeface="Arial" pitchFamily="34" charset="0"/>
                          <a:cs typeface="Arial" pitchFamily="34" charset="0"/>
                        </a:rPr>
                        <a:t>protect the environment</a:t>
                      </a:r>
                      <a:endParaRPr lang="en-US" sz="2000" dirty="0">
                        <a:latin typeface="Arial" pitchFamily="34" charset="0"/>
                        <a:cs typeface="Arial" pitchFamily="34" charset="0"/>
                      </a:endParaRPr>
                    </a:p>
                  </a:txBody>
                  <a:tcPr/>
                </a:tc>
              </a:tr>
              <a:tr h="1762660">
                <a:tc>
                  <a:txBody>
                    <a:bodyPr/>
                    <a:lstStyle/>
                    <a:p>
                      <a:pPr>
                        <a:lnSpc>
                          <a:spcPts val="3200"/>
                        </a:lnSpc>
                      </a:pPr>
                      <a:r>
                        <a:rPr lang="en-US" sz="2400" b="1" dirty="0" smtClean="0">
                          <a:latin typeface="Arial" pitchFamily="34" charset="0"/>
                          <a:cs typeface="Arial" pitchFamily="34" charset="0"/>
                        </a:rPr>
                        <a:t>Conformity/Tradition:</a:t>
                      </a:r>
                      <a:r>
                        <a:rPr lang="en-US" sz="2000" b="0" dirty="0" smtClean="0">
                          <a:latin typeface="Arial" pitchFamily="34" charset="0"/>
                          <a:cs typeface="Arial" pitchFamily="34" charset="0"/>
                        </a:rPr>
                        <a:t> </a:t>
                      </a:r>
                    </a:p>
                    <a:p>
                      <a:pPr>
                        <a:lnSpc>
                          <a:spcPts val="3200"/>
                        </a:lnSpc>
                      </a:pPr>
                      <a:r>
                        <a:rPr lang="en-US" sz="2000" b="0" dirty="0" smtClean="0">
                          <a:latin typeface="Arial" pitchFamily="34" charset="0"/>
                          <a:cs typeface="Arial" pitchFamily="34" charset="0"/>
                        </a:rPr>
                        <a:t>restraint of impulses, acceptance of social expectations, customs, traditions</a:t>
                      </a:r>
                      <a:endParaRPr lang="en-US" sz="2000" b="1" dirty="0">
                        <a:latin typeface="Arial" pitchFamily="34" charset="0"/>
                        <a:cs typeface="Arial" pitchFamily="34" charset="0"/>
                      </a:endParaRPr>
                    </a:p>
                  </a:txBody>
                  <a:tcPr/>
                </a:tc>
                <a:tc>
                  <a:txBody>
                    <a:bodyPr/>
                    <a:lstStyle/>
                    <a:p>
                      <a:pPr>
                        <a:lnSpc>
                          <a:spcPct val="150000"/>
                        </a:lnSpc>
                      </a:pPr>
                      <a:r>
                        <a:rPr lang="en-US" sz="2000" dirty="0" smtClean="0">
                          <a:latin typeface="Arial" pitchFamily="34" charset="0"/>
                          <a:cs typeface="Arial" pitchFamily="34" charset="0"/>
                        </a:rPr>
                        <a:t>follow rules</a:t>
                      </a:r>
                    </a:p>
                    <a:p>
                      <a:pPr>
                        <a:lnSpc>
                          <a:spcPct val="150000"/>
                        </a:lnSpc>
                      </a:pPr>
                      <a:r>
                        <a:rPr lang="en-US" sz="2000" dirty="0" smtClean="0">
                          <a:latin typeface="Arial" pitchFamily="34" charset="0"/>
                          <a:cs typeface="Arial" pitchFamily="34" charset="0"/>
                        </a:rPr>
                        <a:t>avoid upsetting other people</a:t>
                      </a:r>
                    </a:p>
                    <a:p>
                      <a:pPr>
                        <a:lnSpc>
                          <a:spcPct val="150000"/>
                        </a:lnSpc>
                      </a:pPr>
                      <a:r>
                        <a:rPr lang="en-US" sz="2000" dirty="0" smtClean="0">
                          <a:latin typeface="Arial" pitchFamily="34" charset="0"/>
                          <a:cs typeface="Arial" pitchFamily="34" charset="0"/>
                        </a:rPr>
                        <a:t>keep family or religious</a:t>
                      </a:r>
                      <a:r>
                        <a:rPr lang="en-US" sz="2000" baseline="0" dirty="0" smtClean="0">
                          <a:latin typeface="Arial" pitchFamily="34" charset="0"/>
                          <a:cs typeface="Arial" pitchFamily="34" charset="0"/>
                        </a:rPr>
                        <a:t> traditions</a:t>
                      </a:r>
                      <a:endParaRPr lang="en-US" sz="2000" dirty="0">
                        <a:latin typeface="Arial" pitchFamily="34" charset="0"/>
                        <a:cs typeface="Arial" pitchFamily="34" charset="0"/>
                      </a:endParaRPr>
                    </a:p>
                  </a:txBody>
                  <a:tcPr/>
                </a:tc>
              </a:tr>
              <a:tr h="1554062">
                <a:tc>
                  <a:txBody>
                    <a:bodyPr/>
                    <a:lstStyle/>
                    <a:p>
                      <a:pPr>
                        <a:lnSpc>
                          <a:spcPts val="3200"/>
                        </a:lnSpc>
                      </a:pPr>
                      <a:r>
                        <a:rPr lang="en-US" sz="2400" b="1" dirty="0" smtClean="0">
                          <a:latin typeface="Arial" pitchFamily="34" charset="0"/>
                          <a:cs typeface="Arial" pitchFamily="34" charset="0"/>
                        </a:rPr>
                        <a:t>Security:</a:t>
                      </a:r>
                      <a:r>
                        <a:rPr lang="en-US" sz="2000" b="0" dirty="0" smtClean="0">
                          <a:latin typeface="Arial" pitchFamily="34" charset="0"/>
                          <a:cs typeface="Arial" pitchFamily="34" charset="0"/>
                        </a:rPr>
                        <a:t> safety, stability, harmony  of society, relationships</a:t>
                      </a:r>
                      <a:r>
                        <a:rPr lang="en-US" sz="2000" b="0" baseline="0" dirty="0" smtClean="0">
                          <a:latin typeface="Arial" pitchFamily="34" charset="0"/>
                          <a:cs typeface="Arial" pitchFamily="34" charset="0"/>
                        </a:rPr>
                        <a:t> &amp; self</a:t>
                      </a:r>
                      <a:endParaRPr lang="en-US" sz="2000" b="1" dirty="0">
                        <a:latin typeface="Arial" pitchFamily="34" charset="0"/>
                        <a:cs typeface="Arial" pitchFamily="34" charset="0"/>
                      </a:endParaRPr>
                    </a:p>
                  </a:txBody>
                  <a:tcPr/>
                </a:tc>
                <a:tc>
                  <a:txBody>
                    <a:bodyPr/>
                    <a:lstStyle/>
                    <a:p>
                      <a:pPr>
                        <a:lnSpc>
                          <a:spcPts val="2800"/>
                        </a:lnSpc>
                      </a:pPr>
                      <a:r>
                        <a:rPr lang="en-US" sz="2000" dirty="0" smtClean="0">
                          <a:latin typeface="Arial" pitchFamily="34" charset="0"/>
                          <a:cs typeface="Arial" pitchFamily="34" charset="0"/>
                        </a:rPr>
                        <a:t>avoid anything</a:t>
                      </a:r>
                      <a:r>
                        <a:rPr lang="en-US" sz="2000" baseline="0" dirty="0" smtClean="0">
                          <a:latin typeface="Arial" pitchFamily="34" charset="0"/>
                          <a:cs typeface="Arial" pitchFamily="34" charset="0"/>
                        </a:rPr>
                        <a:t> dangerous to his/her safety</a:t>
                      </a:r>
                    </a:p>
                    <a:p>
                      <a:pPr>
                        <a:lnSpc>
                          <a:spcPts val="2800"/>
                        </a:lnSpc>
                      </a:pPr>
                      <a:r>
                        <a:rPr lang="en-US" sz="2000" baseline="0" dirty="0" smtClean="0">
                          <a:latin typeface="Arial" pitchFamily="34" charset="0"/>
                          <a:cs typeface="Arial" pitchFamily="34" charset="0"/>
                        </a:rPr>
                        <a:t>have a stable government &amp; orderly society</a:t>
                      </a:r>
                      <a:endParaRPr lang="en-US" sz="2000" dirty="0">
                        <a:latin typeface="Arial" pitchFamily="34" charset="0"/>
                        <a:cs typeface="Arial" pitchFamily="34" charset="0"/>
                      </a:endParaRPr>
                    </a:p>
                  </a:txBody>
                  <a:tcPr/>
                </a:tc>
              </a:tr>
            </a:tbl>
          </a:graphicData>
        </a:graphic>
      </p:graphicFrame>
      <p:sp>
        <p:nvSpPr>
          <p:cNvPr id="9" name="Title 1"/>
          <p:cNvSpPr>
            <a:spLocks noGrp="1"/>
          </p:cNvSpPr>
          <p:nvPr>
            <p:ph type="title"/>
          </p:nvPr>
        </p:nvSpPr>
        <p:spPr>
          <a:xfrm>
            <a:off x="457200" y="-228600"/>
            <a:ext cx="8229600" cy="1143000"/>
          </a:xfrm>
        </p:spPr>
        <p:txBody>
          <a:bodyPr>
            <a:normAutofit/>
          </a:bodyPr>
          <a:lstStyle/>
          <a:p>
            <a:r>
              <a:rPr lang="en-US" sz="4000" b="1" dirty="0" smtClean="0">
                <a:solidFill>
                  <a:srgbClr val="7030A0"/>
                </a:solidFill>
              </a:rPr>
              <a:t>Definitions of Values 2</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000" b="1" dirty="0" smtClean="0">
                <a:solidFill>
                  <a:srgbClr val="7030A0"/>
                </a:solidFill>
              </a:rPr>
              <a:t>The Snapshot</a:t>
            </a:r>
            <a:endParaRPr lang="en-US" b="1" dirty="0">
              <a:solidFill>
                <a:srgbClr val="7030A0"/>
              </a:solidFill>
            </a:endParaRPr>
          </a:p>
        </p:txBody>
      </p:sp>
      <p:graphicFrame>
        <p:nvGraphicFramePr>
          <p:cNvPr id="4" name="Content Placeholder 3"/>
          <p:cNvGraphicFramePr>
            <a:graphicFrameLocks noGrp="1"/>
          </p:cNvGraphicFramePr>
          <p:nvPr>
            <p:ph idx="1"/>
          </p:nvPr>
        </p:nvGraphicFramePr>
        <p:xfrm>
          <a:off x="228600" y="33528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smtClean="0"/>
                        <a:t>Hedonism</a:t>
                      </a:r>
                      <a:endParaRPr lang="en-US" sz="3200" dirty="0"/>
                    </a:p>
                  </a:txBody>
                  <a:tcPr/>
                </a:tc>
                <a:tc>
                  <a:txBody>
                    <a:bodyPr/>
                    <a:lstStyle/>
                    <a:p>
                      <a:pPr algn="ctr"/>
                      <a:r>
                        <a:rPr lang="en-US" sz="3200" dirty="0" smtClean="0"/>
                        <a:t>J=</a:t>
                      </a:r>
                      <a:endParaRPr lang="en-US" sz="3200" dirty="0"/>
                    </a:p>
                  </a:txBody>
                  <a:tcPr/>
                </a:tc>
                <a:tc>
                  <a:txBody>
                    <a:bodyPr/>
                    <a:lstStyle/>
                    <a:p>
                      <a:pPr algn="ctr"/>
                      <a:r>
                        <a:rPr lang="en-US" sz="3200" dirty="0" smtClean="0"/>
                        <a:t>NR&gt;</a:t>
                      </a:r>
                      <a:endParaRPr lang="en-US" sz="3200" dirty="0"/>
                    </a:p>
                  </a:txBody>
                  <a:tcPr/>
                </a:tc>
                <a:tc>
                  <a:txBody>
                    <a:bodyPr/>
                    <a:lstStyle/>
                    <a:p>
                      <a:pPr algn="ctr"/>
                      <a:r>
                        <a:rPr lang="en-US" sz="3200" dirty="0" smtClean="0"/>
                        <a:t>P&gt;</a:t>
                      </a:r>
                      <a:endParaRPr lang="en-US" sz="3200" dirty="0"/>
                    </a:p>
                  </a:txBody>
                  <a:tcPr/>
                </a:tc>
                <a:tc>
                  <a:txBody>
                    <a:bodyPr/>
                    <a:lstStyle/>
                    <a:p>
                      <a:pPr algn="ctr"/>
                      <a:r>
                        <a:rPr lang="en-US" sz="3200" dirty="0" smtClean="0"/>
                        <a:t>M&gt;</a:t>
                      </a:r>
                      <a:endParaRPr lang="en-US" sz="3200" dirty="0"/>
                    </a:p>
                  </a:txBody>
                  <a:tcPr/>
                </a:tc>
                <a:tc>
                  <a:txBody>
                    <a:bodyPr/>
                    <a:lstStyle/>
                    <a:p>
                      <a:pPr algn="ctr"/>
                      <a:r>
                        <a:rPr lang="en-US" sz="3200" dirty="0" smtClean="0"/>
                        <a:t>RC&gt;</a:t>
                      </a:r>
                      <a:endParaRPr lang="en-US" sz="3200" dirty="0"/>
                    </a:p>
                  </a:txBody>
                  <a:tcPr/>
                </a:tc>
                <a:tc>
                  <a:txBody>
                    <a:bodyPr/>
                    <a:lstStyle/>
                    <a:p>
                      <a:pPr algn="ctr"/>
                      <a:r>
                        <a:rPr lang="en-US" sz="3200" dirty="0" smtClean="0"/>
                        <a:t>EO</a:t>
                      </a:r>
                      <a:endParaRPr lang="en-US" sz="3200" dirty="0"/>
                    </a:p>
                  </a:txBody>
                  <a:tcPr/>
                </a:tc>
              </a:tr>
            </a:tbl>
          </a:graphicData>
        </a:graphic>
      </p:graphicFrame>
      <p:graphicFrame>
        <p:nvGraphicFramePr>
          <p:cNvPr id="5" name="Table 4"/>
          <p:cNvGraphicFramePr>
            <a:graphicFrameLocks noGrp="1"/>
          </p:cNvGraphicFramePr>
          <p:nvPr/>
        </p:nvGraphicFramePr>
        <p:xfrm>
          <a:off x="228600" y="251460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3200" dirty="0" err="1" smtClean="0"/>
                        <a:t>Slf-Dirctn</a:t>
                      </a:r>
                      <a:r>
                        <a:rPr lang="en-US" sz="3200" dirty="0" smtClean="0"/>
                        <a:t>/</a:t>
                      </a:r>
                      <a:r>
                        <a:rPr lang="en-US" sz="3200" dirty="0" err="1" smtClean="0"/>
                        <a:t>Stimltn</a:t>
                      </a:r>
                      <a:endParaRPr lang="en-US" sz="3200" dirty="0"/>
                    </a:p>
                  </a:txBody>
                  <a:tcPr/>
                </a:tc>
                <a:tc>
                  <a:txBody>
                    <a:bodyPr/>
                    <a:lstStyle/>
                    <a:p>
                      <a:pPr algn="ctr"/>
                      <a:r>
                        <a:rPr lang="en-US" sz="3200" dirty="0" smtClean="0"/>
                        <a:t>NR&gt;</a:t>
                      </a:r>
                      <a:endParaRPr lang="en-US" sz="3200" dirty="0"/>
                    </a:p>
                  </a:txBody>
                  <a:tcPr/>
                </a:tc>
                <a:tc>
                  <a:txBody>
                    <a:bodyPr/>
                    <a:lstStyle/>
                    <a:p>
                      <a:pPr algn="ctr"/>
                      <a:r>
                        <a:rPr lang="en-US" sz="3200" dirty="0" smtClean="0"/>
                        <a:t>P&gt;</a:t>
                      </a:r>
                      <a:endParaRPr lang="en-US" sz="3200" dirty="0"/>
                    </a:p>
                  </a:txBody>
                  <a:tcPr/>
                </a:tc>
                <a:tc>
                  <a:txBody>
                    <a:bodyPr/>
                    <a:lstStyle/>
                    <a:p>
                      <a:pPr algn="ctr"/>
                      <a:r>
                        <a:rPr lang="en-US" sz="3200" dirty="0" smtClean="0"/>
                        <a:t>J&gt;</a:t>
                      </a:r>
                      <a:endParaRPr lang="en-US" sz="3200" dirty="0"/>
                    </a:p>
                  </a:txBody>
                  <a:tcPr/>
                </a:tc>
                <a:tc>
                  <a:txBody>
                    <a:bodyPr/>
                    <a:lstStyle/>
                    <a:p>
                      <a:pPr algn="ctr"/>
                      <a:r>
                        <a:rPr lang="en-US" sz="3200" dirty="0" smtClean="0"/>
                        <a:t>RC=</a:t>
                      </a:r>
                      <a:endParaRPr lang="en-US" sz="3200" dirty="0"/>
                    </a:p>
                  </a:txBody>
                  <a:tcPr/>
                </a:tc>
                <a:tc>
                  <a:txBody>
                    <a:bodyPr/>
                    <a:lstStyle/>
                    <a:p>
                      <a:pPr algn="ctr"/>
                      <a:r>
                        <a:rPr lang="en-US" sz="3200" dirty="0" smtClean="0"/>
                        <a:t>M&gt;</a:t>
                      </a:r>
                      <a:endParaRPr lang="en-US" sz="3200" dirty="0"/>
                    </a:p>
                  </a:txBody>
                  <a:tcPr/>
                </a:tc>
                <a:tc>
                  <a:txBody>
                    <a:bodyPr/>
                    <a:lstStyle/>
                    <a:p>
                      <a:pPr algn="ctr"/>
                      <a:r>
                        <a:rPr lang="en-US" sz="3200" dirty="0" smtClean="0"/>
                        <a:t>EO</a:t>
                      </a:r>
                      <a:endParaRPr lang="en-US" sz="3200" dirty="0"/>
                    </a:p>
                  </a:txBody>
                  <a:tcPr/>
                </a:tc>
              </a:tr>
            </a:tbl>
          </a:graphicData>
        </a:graphic>
      </p:graphicFrame>
      <p:graphicFrame>
        <p:nvGraphicFramePr>
          <p:cNvPr id="6" name="Table 5"/>
          <p:cNvGraphicFramePr>
            <a:graphicFrameLocks noGrp="1"/>
          </p:cNvGraphicFramePr>
          <p:nvPr/>
        </p:nvGraphicFramePr>
        <p:xfrm>
          <a:off x="228600" y="510540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3200" dirty="0" err="1" smtClean="0"/>
                        <a:t>Univrslm</a:t>
                      </a:r>
                      <a:r>
                        <a:rPr lang="en-US" sz="3200" dirty="0" smtClean="0"/>
                        <a:t>/</a:t>
                      </a:r>
                      <a:r>
                        <a:rPr lang="en-US" sz="3200" dirty="0" err="1" smtClean="0"/>
                        <a:t>Benvlnc</a:t>
                      </a:r>
                      <a:endParaRPr lang="en-US" sz="3200" dirty="0"/>
                    </a:p>
                  </a:txBody>
                  <a:tcPr/>
                </a:tc>
                <a:tc>
                  <a:txBody>
                    <a:bodyPr/>
                    <a:lstStyle/>
                    <a:p>
                      <a:pPr algn="ctr"/>
                      <a:r>
                        <a:rPr lang="en-US" sz="3200" dirty="0" smtClean="0"/>
                        <a:t>P&gt;</a:t>
                      </a:r>
                      <a:endParaRPr lang="en-US" sz="3200" dirty="0"/>
                    </a:p>
                  </a:txBody>
                  <a:tcPr/>
                </a:tc>
                <a:tc>
                  <a:txBody>
                    <a:bodyPr/>
                    <a:lstStyle/>
                    <a:p>
                      <a:pPr algn="ctr"/>
                      <a:r>
                        <a:rPr lang="en-US" sz="3200" dirty="0" smtClean="0"/>
                        <a:t>RC&gt;</a:t>
                      </a:r>
                      <a:endParaRPr lang="en-US" sz="3200" dirty="0"/>
                    </a:p>
                  </a:txBody>
                  <a:tcPr/>
                </a:tc>
                <a:tc>
                  <a:txBody>
                    <a:bodyPr/>
                    <a:lstStyle/>
                    <a:p>
                      <a:pPr algn="ctr"/>
                      <a:r>
                        <a:rPr lang="en-US" sz="3200" dirty="0" smtClean="0"/>
                        <a:t>NR&gt;</a:t>
                      </a:r>
                      <a:endParaRPr lang="en-US" sz="3200" dirty="0"/>
                    </a:p>
                  </a:txBody>
                  <a:tcPr/>
                </a:tc>
                <a:tc>
                  <a:txBody>
                    <a:bodyPr/>
                    <a:lstStyle/>
                    <a:p>
                      <a:pPr algn="ctr"/>
                      <a:r>
                        <a:rPr lang="en-US" sz="3200" dirty="0" smtClean="0"/>
                        <a:t>J=</a:t>
                      </a:r>
                      <a:endParaRPr lang="en-US" sz="3200" dirty="0"/>
                    </a:p>
                  </a:txBody>
                  <a:tcPr/>
                </a:tc>
                <a:tc>
                  <a:txBody>
                    <a:bodyPr/>
                    <a:lstStyle/>
                    <a:p>
                      <a:pPr algn="ctr"/>
                      <a:r>
                        <a:rPr lang="en-US" sz="3200" dirty="0" smtClean="0"/>
                        <a:t>EO&gt;</a:t>
                      </a:r>
                      <a:endParaRPr lang="en-US" sz="3200" dirty="0"/>
                    </a:p>
                  </a:txBody>
                  <a:tcPr/>
                </a:tc>
                <a:tc>
                  <a:txBody>
                    <a:bodyPr/>
                    <a:lstStyle/>
                    <a:p>
                      <a:pPr algn="ctr"/>
                      <a:r>
                        <a:rPr lang="en-US" sz="3200" dirty="0" smtClean="0"/>
                        <a:t>M</a:t>
                      </a:r>
                      <a:endParaRPr lang="en-US" sz="3200" dirty="0"/>
                    </a:p>
                  </a:txBody>
                  <a:tcPr/>
                </a:tc>
              </a:tr>
            </a:tbl>
          </a:graphicData>
        </a:graphic>
      </p:graphicFrame>
      <p:graphicFrame>
        <p:nvGraphicFramePr>
          <p:cNvPr id="7" name="Table 6"/>
          <p:cNvGraphicFramePr>
            <a:graphicFrameLocks noGrp="1"/>
          </p:cNvGraphicFramePr>
          <p:nvPr/>
        </p:nvGraphicFramePr>
        <p:xfrm>
          <a:off x="228600" y="16764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err="1" smtClean="0"/>
                        <a:t>Confrmty</a:t>
                      </a:r>
                      <a:r>
                        <a:rPr lang="en-US" sz="3200" dirty="0" smtClean="0"/>
                        <a:t>/</a:t>
                      </a:r>
                      <a:r>
                        <a:rPr lang="en-US" sz="3200" dirty="0" err="1" smtClean="0"/>
                        <a:t>Traditn</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RC&gt;</a:t>
                      </a:r>
                      <a:endParaRPr lang="en-US" sz="3200" dirty="0"/>
                    </a:p>
                  </a:txBody>
                  <a:tcPr/>
                </a:tc>
                <a:tc>
                  <a:txBody>
                    <a:bodyPr/>
                    <a:lstStyle/>
                    <a:p>
                      <a:pPr algn="ctr"/>
                      <a:r>
                        <a:rPr lang="en-US" sz="3200" dirty="0" smtClean="0"/>
                        <a:t>EO&gt;</a:t>
                      </a:r>
                      <a:endParaRPr lang="en-US" sz="3200" dirty="0"/>
                    </a:p>
                  </a:txBody>
                  <a:tcPr/>
                </a:tc>
                <a:tc>
                  <a:txBody>
                    <a:bodyPr/>
                    <a:lstStyle/>
                    <a:p>
                      <a:pPr algn="ctr"/>
                      <a:r>
                        <a:rPr lang="en-US" sz="3200" dirty="0" smtClean="0"/>
                        <a:t>P&gt;</a:t>
                      </a:r>
                      <a:endParaRPr lang="en-US" sz="3200" dirty="0"/>
                    </a:p>
                  </a:txBody>
                  <a:tcPr/>
                </a:tc>
                <a:tc>
                  <a:txBody>
                    <a:bodyPr/>
                    <a:lstStyle/>
                    <a:p>
                      <a:pPr algn="ctr"/>
                      <a:r>
                        <a:rPr lang="en-US" sz="3200" dirty="0" smtClean="0"/>
                        <a:t>J&gt;</a:t>
                      </a:r>
                      <a:endParaRPr lang="en-US" sz="3200" dirty="0"/>
                    </a:p>
                  </a:txBody>
                  <a:tcPr/>
                </a:tc>
                <a:tc>
                  <a:txBody>
                    <a:bodyPr/>
                    <a:lstStyle/>
                    <a:p>
                      <a:pPr algn="ctr"/>
                      <a:r>
                        <a:rPr lang="en-US" sz="3200" dirty="0" smtClean="0"/>
                        <a:t>NR</a:t>
                      </a:r>
                      <a:endParaRPr lang="en-US" sz="3200" dirty="0"/>
                    </a:p>
                  </a:txBody>
                  <a:tcPr/>
                </a:tc>
              </a:tr>
            </a:tbl>
          </a:graphicData>
        </a:graphic>
      </p:graphicFrame>
      <p:graphicFrame>
        <p:nvGraphicFramePr>
          <p:cNvPr id="8" name="Table 7"/>
          <p:cNvGraphicFramePr>
            <a:graphicFrameLocks noGrp="1"/>
          </p:cNvGraphicFramePr>
          <p:nvPr/>
        </p:nvGraphicFramePr>
        <p:xfrm>
          <a:off x="228600" y="8382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smtClean="0"/>
                        <a:t>Security</a:t>
                      </a:r>
                      <a:endParaRPr lang="en-US" sz="3200" dirty="0"/>
                    </a:p>
                  </a:txBody>
                  <a:tcPr/>
                </a:tc>
                <a:tc>
                  <a:txBody>
                    <a:bodyPr/>
                    <a:lstStyle/>
                    <a:p>
                      <a:pPr algn="ctr"/>
                      <a:r>
                        <a:rPr lang="en-US" sz="3200" dirty="0" smtClean="0"/>
                        <a:t>EO&gt;</a:t>
                      </a:r>
                      <a:endParaRPr lang="en-US" sz="3200" dirty="0"/>
                    </a:p>
                  </a:txBody>
                  <a:tcPr/>
                </a:tc>
                <a:tc>
                  <a:txBody>
                    <a:bodyPr/>
                    <a:lstStyle/>
                    <a:p>
                      <a:pPr algn="ctr"/>
                      <a:r>
                        <a:rPr lang="en-US" sz="3200" dirty="0" smtClean="0"/>
                        <a:t>RC&gt;</a:t>
                      </a:r>
                      <a:endParaRPr lang="en-US" sz="3200" dirty="0"/>
                    </a:p>
                  </a:txBody>
                  <a:tcPr/>
                </a:tc>
                <a:tc>
                  <a:txBody>
                    <a:bodyPr/>
                    <a:lstStyle/>
                    <a:p>
                      <a:pPr algn="ctr"/>
                      <a:r>
                        <a:rPr lang="en-US" sz="3200" dirty="0" smtClean="0"/>
                        <a:t>J&gt;</a:t>
                      </a:r>
                      <a:endParaRPr lang="en-US" sz="3200" dirty="0"/>
                    </a:p>
                  </a:txBody>
                  <a:tcPr/>
                </a:tc>
                <a:tc>
                  <a:txBody>
                    <a:bodyPr/>
                    <a:lstStyle/>
                    <a:p>
                      <a:pPr algn="ctr"/>
                      <a:r>
                        <a:rPr lang="en-US" sz="3200" dirty="0" smtClean="0"/>
                        <a:t>NR=</a:t>
                      </a:r>
                      <a:endParaRPr lang="en-US" sz="3200" dirty="0"/>
                    </a:p>
                  </a:txBody>
                  <a:tcPr/>
                </a:tc>
                <a:tc>
                  <a:txBody>
                    <a:bodyPr/>
                    <a:lstStyle/>
                    <a:p>
                      <a:pPr algn="ctr"/>
                      <a:r>
                        <a:rPr lang="en-US" sz="3200" dirty="0" smtClean="0"/>
                        <a:t>P&gt;</a:t>
                      </a:r>
                      <a:endParaRPr lang="en-US" sz="3200" dirty="0"/>
                    </a:p>
                  </a:txBody>
                  <a:tcPr/>
                </a:tc>
                <a:tc>
                  <a:txBody>
                    <a:bodyPr/>
                    <a:lstStyle/>
                    <a:p>
                      <a:pPr algn="ctr"/>
                      <a:r>
                        <a:rPr lang="en-US" sz="3200" dirty="0" smtClean="0"/>
                        <a:t>M</a:t>
                      </a:r>
                      <a:endParaRPr lang="en-US" sz="3200" dirty="0"/>
                    </a:p>
                  </a:txBody>
                  <a:tcPr/>
                </a:tc>
              </a:tr>
            </a:tbl>
          </a:graphicData>
        </a:graphic>
      </p:graphicFrame>
      <p:graphicFrame>
        <p:nvGraphicFramePr>
          <p:cNvPr id="9" name="Table 8"/>
          <p:cNvGraphicFramePr>
            <a:graphicFrameLocks noGrp="1"/>
          </p:cNvGraphicFramePr>
          <p:nvPr/>
        </p:nvGraphicFramePr>
        <p:xfrm>
          <a:off x="242808" y="4191000"/>
          <a:ext cx="8748792" cy="579120"/>
        </p:xfrm>
        <a:graphic>
          <a:graphicData uri="http://schemas.openxmlformats.org/drawingml/2006/table">
            <a:tbl>
              <a:tblPr firstRow="1" bandRow="1">
                <a:tableStyleId>{5C22544A-7EE6-4342-B048-85BDC9FD1C3A}</a:tableStyleId>
              </a:tblPr>
              <a:tblGrid>
                <a:gridCol w="3338592"/>
                <a:gridCol w="901700"/>
                <a:gridCol w="901700"/>
                <a:gridCol w="901700"/>
                <a:gridCol w="901700"/>
                <a:gridCol w="901700"/>
                <a:gridCol w="901700"/>
              </a:tblGrid>
              <a:tr h="370840">
                <a:tc>
                  <a:txBody>
                    <a:bodyPr/>
                    <a:lstStyle/>
                    <a:p>
                      <a:r>
                        <a:rPr lang="en-US" sz="3200" dirty="0" smtClean="0"/>
                        <a:t>Power/</a:t>
                      </a:r>
                      <a:r>
                        <a:rPr lang="en-US" sz="3200" dirty="0" err="1" smtClean="0"/>
                        <a:t>Achievmnt</a:t>
                      </a:r>
                      <a:endParaRPr lang="en-US" sz="3200" dirty="0"/>
                    </a:p>
                  </a:txBody>
                  <a:tcPr/>
                </a:tc>
                <a:tc>
                  <a:txBody>
                    <a:bodyPr/>
                    <a:lstStyle/>
                    <a:p>
                      <a:pPr algn="ctr"/>
                      <a:r>
                        <a:rPr lang="en-US" sz="3200" dirty="0" smtClean="0"/>
                        <a:t>M&gt;</a:t>
                      </a:r>
                      <a:endParaRPr lang="en-US" sz="3200" dirty="0"/>
                    </a:p>
                  </a:txBody>
                  <a:tcPr/>
                </a:tc>
                <a:tc>
                  <a:txBody>
                    <a:bodyPr/>
                    <a:lstStyle/>
                    <a:p>
                      <a:pPr algn="ctr"/>
                      <a:r>
                        <a:rPr lang="en-US" sz="3200" dirty="0" smtClean="0"/>
                        <a:t>J=</a:t>
                      </a:r>
                      <a:endParaRPr lang="en-US" sz="3200" dirty="0"/>
                    </a:p>
                  </a:txBody>
                  <a:tcPr/>
                </a:tc>
                <a:tc>
                  <a:txBody>
                    <a:bodyPr/>
                    <a:lstStyle/>
                    <a:p>
                      <a:pPr algn="ctr"/>
                      <a:r>
                        <a:rPr lang="en-US" sz="3200" dirty="0" smtClean="0"/>
                        <a:t>EO&gt;</a:t>
                      </a:r>
                      <a:endParaRPr lang="en-US" sz="3200" dirty="0"/>
                    </a:p>
                  </a:txBody>
                  <a:tcPr/>
                </a:tc>
                <a:tc>
                  <a:txBody>
                    <a:bodyPr/>
                    <a:lstStyle/>
                    <a:p>
                      <a:pPr algn="ctr"/>
                      <a:r>
                        <a:rPr lang="en-US" sz="3200" dirty="0" smtClean="0"/>
                        <a:t>NR&gt;</a:t>
                      </a:r>
                      <a:endParaRPr lang="en-US" sz="3200" dirty="0"/>
                    </a:p>
                  </a:txBody>
                  <a:tcPr/>
                </a:tc>
                <a:tc>
                  <a:txBody>
                    <a:bodyPr/>
                    <a:lstStyle/>
                    <a:p>
                      <a:pPr algn="ctr"/>
                      <a:r>
                        <a:rPr lang="en-US" sz="3200" dirty="0" smtClean="0"/>
                        <a:t>RC&gt;</a:t>
                      </a:r>
                      <a:endParaRPr lang="en-US" sz="3200" dirty="0"/>
                    </a:p>
                  </a:txBody>
                  <a:tcPr/>
                </a:tc>
                <a:tc>
                  <a:txBody>
                    <a:bodyPr/>
                    <a:lstStyle/>
                    <a:p>
                      <a:pPr algn="ctr"/>
                      <a:r>
                        <a:rPr lang="en-US" sz="3200" dirty="0" smtClean="0"/>
                        <a:t>P</a:t>
                      </a:r>
                      <a:endParaRPr lang="en-US" sz="3200" dirty="0"/>
                    </a:p>
                  </a:txBody>
                  <a:tcPr/>
                </a:tc>
              </a:tr>
            </a:tbl>
          </a:graphicData>
        </a:graphic>
      </p:graphicFrame>
      <p:sp>
        <p:nvSpPr>
          <p:cNvPr id="10" name="TextBox 9"/>
          <p:cNvSpPr txBox="1"/>
          <p:nvPr/>
        </p:nvSpPr>
        <p:spPr>
          <a:xfrm>
            <a:off x="330558" y="5943600"/>
            <a:ext cx="8915400" cy="584775"/>
          </a:xfrm>
          <a:prstGeom prst="rect">
            <a:avLst/>
          </a:prstGeom>
          <a:noFill/>
        </p:spPr>
        <p:txBody>
          <a:bodyPr wrap="square" rtlCol="0">
            <a:spAutoFit/>
          </a:bodyPr>
          <a:lstStyle/>
          <a:p>
            <a:r>
              <a:rPr lang="en-US" sz="3200" b="1" dirty="0" smtClean="0">
                <a:solidFill>
                  <a:srgbClr val="FF0000"/>
                </a:solidFill>
              </a:rPr>
              <a:t>But are the observed differences due to religion?</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grpId="1"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checkerboard(down)">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dirty="0" smtClean="0">
                <a:solidFill>
                  <a:srgbClr val="7030A0"/>
                </a:solidFill>
              </a:rPr>
              <a:t>Distorted Lens?—Not Religion Itself?</a:t>
            </a:r>
            <a:endParaRPr lang="en-US" b="1" dirty="0">
              <a:solidFill>
                <a:srgbClr val="7030A0"/>
              </a:solidFill>
            </a:endParaRPr>
          </a:p>
        </p:txBody>
      </p:sp>
      <p:sp>
        <p:nvSpPr>
          <p:cNvPr id="3" name="Content Placeholder 2"/>
          <p:cNvSpPr>
            <a:spLocks noGrp="1"/>
          </p:cNvSpPr>
          <p:nvPr>
            <p:ph idx="1"/>
          </p:nvPr>
        </p:nvSpPr>
        <p:spPr>
          <a:xfrm>
            <a:off x="228600" y="685800"/>
            <a:ext cx="8610600" cy="5410200"/>
          </a:xfrm>
        </p:spPr>
        <p:txBody>
          <a:bodyPr>
            <a:normAutofit/>
          </a:bodyPr>
          <a:lstStyle/>
          <a:p>
            <a:r>
              <a:rPr lang="en-US" dirty="0" smtClean="0"/>
              <a:t>Individual differences among religious groups</a:t>
            </a:r>
          </a:p>
          <a:p>
            <a:pPr lvl="1"/>
            <a:r>
              <a:rPr lang="en-US" dirty="0" smtClean="0"/>
              <a:t>Age, education, gender, immigrant status, religiosity</a:t>
            </a:r>
          </a:p>
          <a:p>
            <a:pPr>
              <a:buNone/>
            </a:pPr>
            <a:endParaRPr lang="en-US" dirty="0"/>
          </a:p>
        </p:txBody>
      </p:sp>
      <p:graphicFrame>
        <p:nvGraphicFramePr>
          <p:cNvPr id="4" name="Table 3"/>
          <p:cNvGraphicFramePr>
            <a:graphicFrameLocks noGrp="1"/>
          </p:cNvGraphicFramePr>
          <p:nvPr/>
        </p:nvGraphicFramePr>
        <p:xfrm>
          <a:off x="100884" y="1828800"/>
          <a:ext cx="8915400" cy="4146312"/>
        </p:xfrm>
        <a:graphic>
          <a:graphicData uri="http://schemas.openxmlformats.org/drawingml/2006/table">
            <a:tbl>
              <a:tblPr firstRow="1" bandRow="1">
                <a:tableStyleId>{5C22544A-7EE6-4342-B048-85BDC9FD1C3A}</a:tableStyleId>
              </a:tblPr>
              <a:tblGrid>
                <a:gridCol w="1485900"/>
                <a:gridCol w="1485900"/>
                <a:gridCol w="1485900"/>
                <a:gridCol w="1689816"/>
                <a:gridCol w="1281984"/>
                <a:gridCol w="1485900"/>
              </a:tblGrid>
              <a:tr h="792000">
                <a:tc>
                  <a:txBody>
                    <a:bodyPr/>
                    <a:lstStyle/>
                    <a:p>
                      <a:pPr algn="ctr"/>
                      <a:endParaRPr lang="en-US" sz="2000" dirty="0"/>
                    </a:p>
                  </a:txBody>
                  <a:tcPr/>
                </a:tc>
                <a:tc>
                  <a:txBody>
                    <a:bodyPr/>
                    <a:lstStyle/>
                    <a:p>
                      <a:pPr algn="ctr"/>
                      <a:r>
                        <a:rPr lang="en-US" sz="2000" dirty="0" smtClean="0"/>
                        <a:t>Age</a:t>
                      </a:r>
                      <a:endParaRPr lang="en-US" sz="2000" dirty="0"/>
                    </a:p>
                  </a:txBody>
                  <a:tcPr/>
                </a:tc>
                <a:tc>
                  <a:txBody>
                    <a:bodyPr/>
                    <a:lstStyle/>
                    <a:p>
                      <a:pPr algn="ctr"/>
                      <a:r>
                        <a:rPr lang="en-US" sz="2000" dirty="0" smtClean="0"/>
                        <a:t>Education</a:t>
                      </a:r>
                      <a:r>
                        <a:rPr lang="en-US" sz="2000" baseline="0" dirty="0" smtClean="0"/>
                        <a:t> </a:t>
                      </a:r>
                    </a:p>
                    <a:p>
                      <a:pPr algn="ctr"/>
                      <a:r>
                        <a:rPr lang="en-US" sz="2000" baseline="0" dirty="0" smtClean="0"/>
                        <a:t>Years</a:t>
                      </a:r>
                      <a:endParaRPr lang="en-US" sz="2000" dirty="0"/>
                    </a:p>
                  </a:txBody>
                  <a:tcPr/>
                </a:tc>
                <a:tc>
                  <a:txBody>
                    <a:bodyPr/>
                    <a:lstStyle/>
                    <a:p>
                      <a:pPr algn="ctr"/>
                      <a:r>
                        <a:rPr lang="en-US" sz="2000" dirty="0" smtClean="0"/>
                        <a:t>Religiosity</a:t>
                      </a:r>
                    </a:p>
                    <a:p>
                      <a:pPr algn="ctr"/>
                      <a:r>
                        <a:rPr lang="en-US" sz="2000" dirty="0" smtClean="0"/>
                        <a:t> (.3-7.1 scale)</a:t>
                      </a:r>
                      <a:endParaRPr lang="en-US" sz="2000" dirty="0"/>
                    </a:p>
                  </a:txBody>
                  <a:tcPr/>
                </a:tc>
                <a:tc>
                  <a:txBody>
                    <a:bodyPr/>
                    <a:lstStyle/>
                    <a:p>
                      <a:pPr algn="ctr"/>
                      <a:r>
                        <a:rPr lang="en-US" sz="2000" dirty="0" smtClean="0"/>
                        <a:t>% </a:t>
                      </a:r>
                    </a:p>
                    <a:p>
                      <a:pPr algn="ctr"/>
                      <a:r>
                        <a:rPr lang="en-US" sz="2000" dirty="0" smtClean="0"/>
                        <a:t>Female</a:t>
                      </a:r>
                      <a:endParaRPr lang="en-US" sz="2000" dirty="0"/>
                    </a:p>
                  </a:txBody>
                  <a:tcPr/>
                </a:tc>
                <a:tc>
                  <a:txBody>
                    <a:bodyPr/>
                    <a:lstStyle/>
                    <a:p>
                      <a:pPr algn="ctr"/>
                      <a:r>
                        <a:rPr lang="en-US" sz="2000" dirty="0" smtClean="0"/>
                        <a:t>% </a:t>
                      </a:r>
                    </a:p>
                    <a:p>
                      <a:pPr algn="ctr"/>
                      <a:r>
                        <a:rPr lang="en-US" sz="2000" dirty="0" smtClean="0"/>
                        <a:t>Immigrants</a:t>
                      </a:r>
                      <a:endParaRPr lang="en-US" sz="2000" dirty="0"/>
                    </a:p>
                  </a:txBody>
                  <a:tcPr/>
                </a:tc>
              </a:tr>
              <a:tr h="559052">
                <a:tc>
                  <a:txBody>
                    <a:bodyPr/>
                    <a:lstStyle/>
                    <a:p>
                      <a:r>
                        <a:rPr lang="en-US" sz="2000" b="1" dirty="0" smtClean="0"/>
                        <a:t>R Catholic</a:t>
                      </a:r>
                      <a:endParaRPr lang="en-US" sz="2000" b="1" dirty="0"/>
                    </a:p>
                  </a:txBody>
                  <a:tcPr/>
                </a:tc>
                <a:tc>
                  <a:txBody>
                    <a:bodyPr/>
                    <a:lstStyle/>
                    <a:p>
                      <a:pPr algn="ctr"/>
                      <a:r>
                        <a:rPr lang="en-US" sz="2000" dirty="0" smtClean="0"/>
                        <a:t>47.6 (18.5)</a:t>
                      </a:r>
                      <a:endParaRPr lang="en-US" sz="2000" dirty="0"/>
                    </a:p>
                  </a:txBody>
                  <a:tcPr/>
                </a:tc>
                <a:tc>
                  <a:txBody>
                    <a:bodyPr/>
                    <a:lstStyle/>
                    <a:p>
                      <a:pPr algn="ctr"/>
                      <a:r>
                        <a:rPr lang="en-US" sz="2000" dirty="0" smtClean="0"/>
                        <a:t>11.5 (4.3)</a:t>
                      </a:r>
                      <a:endParaRPr lang="en-US" sz="2000" dirty="0"/>
                    </a:p>
                  </a:txBody>
                  <a:tcPr/>
                </a:tc>
                <a:tc>
                  <a:txBody>
                    <a:bodyPr/>
                    <a:lstStyle/>
                    <a:p>
                      <a:pPr algn="ctr"/>
                      <a:r>
                        <a:rPr lang="en-US" sz="2000" dirty="0" smtClean="0"/>
                        <a:t>4.1 (1.5)</a:t>
                      </a:r>
                      <a:endParaRPr lang="en-US" sz="2000" dirty="0"/>
                    </a:p>
                  </a:txBody>
                  <a:tcPr/>
                </a:tc>
                <a:tc>
                  <a:txBody>
                    <a:bodyPr/>
                    <a:lstStyle/>
                    <a:p>
                      <a:pPr algn="ctr"/>
                      <a:r>
                        <a:rPr lang="en-US" sz="2000" dirty="0" smtClean="0"/>
                        <a:t>54%</a:t>
                      </a:r>
                      <a:endParaRPr lang="en-US" sz="2000" dirty="0"/>
                    </a:p>
                  </a:txBody>
                  <a:tcPr/>
                </a:tc>
                <a:tc>
                  <a:txBody>
                    <a:bodyPr/>
                    <a:lstStyle/>
                    <a:p>
                      <a:pPr algn="ctr"/>
                      <a:r>
                        <a:rPr lang="en-US" sz="2000" b="1" dirty="0" smtClean="0">
                          <a:solidFill>
                            <a:srgbClr val="FF0000"/>
                          </a:solidFill>
                        </a:rPr>
                        <a:t>5%</a:t>
                      </a:r>
                      <a:endParaRPr lang="en-US" sz="2000" b="1" dirty="0">
                        <a:solidFill>
                          <a:srgbClr val="FF0000"/>
                        </a:solidFill>
                      </a:endParaRPr>
                    </a:p>
                  </a:txBody>
                  <a:tcPr/>
                </a:tc>
              </a:tr>
              <a:tr h="559052">
                <a:tc>
                  <a:txBody>
                    <a:bodyPr/>
                    <a:lstStyle/>
                    <a:p>
                      <a:r>
                        <a:rPr lang="en-US" sz="2000" b="1" dirty="0" smtClean="0"/>
                        <a:t>Protestant</a:t>
                      </a:r>
                      <a:endParaRPr lang="en-US" sz="2000" b="1" dirty="0"/>
                    </a:p>
                  </a:txBody>
                  <a:tcPr/>
                </a:tc>
                <a:tc>
                  <a:txBody>
                    <a:bodyPr/>
                    <a:lstStyle/>
                    <a:p>
                      <a:pPr algn="ctr"/>
                      <a:r>
                        <a:rPr lang="en-US" sz="2000" b="1" dirty="0" smtClean="0">
                          <a:solidFill>
                            <a:srgbClr val="FF0000"/>
                          </a:solidFill>
                        </a:rPr>
                        <a:t>51.6</a:t>
                      </a:r>
                      <a:r>
                        <a:rPr lang="en-US" sz="2000" dirty="0" smtClean="0"/>
                        <a:t> (18.0)</a:t>
                      </a:r>
                      <a:endParaRPr lang="en-US" sz="2000" dirty="0"/>
                    </a:p>
                  </a:txBody>
                  <a:tcPr/>
                </a:tc>
                <a:tc>
                  <a:txBody>
                    <a:bodyPr/>
                    <a:lstStyle/>
                    <a:p>
                      <a:pPr algn="ctr"/>
                      <a:r>
                        <a:rPr lang="en-US" sz="2000" dirty="0" smtClean="0"/>
                        <a:t>12.8 (3.7)</a:t>
                      </a:r>
                      <a:endParaRPr lang="en-US" sz="2000" dirty="0"/>
                    </a:p>
                  </a:txBody>
                  <a:tcPr/>
                </a:tc>
                <a:tc>
                  <a:txBody>
                    <a:bodyPr/>
                    <a:lstStyle/>
                    <a:p>
                      <a:pPr algn="ctr"/>
                      <a:r>
                        <a:rPr lang="en-US" sz="2000" dirty="0" smtClean="0"/>
                        <a:t>3.6 (1.6)</a:t>
                      </a:r>
                      <a:endParaRPr lang="en-US" sz="2000" dirty="0"/>
                    </a:p>
                  </a:txBody>
                  <a:tcPr/>
                </a:tc>
                <a:tc>
                  <a:txBody>
                    <a:bodyPr/>
                    <a:lstStyle/>
                    <a:p>
                      <a:pPr algn="ctr"/>
                      <a:r>
                        <a:rPr lang="en-US" sz="2000" dirty="0" smtClean="0"/>
                        <a:t>57%</a:t>
                      </a:r>
                      <a:endParaRPr lang="en-US" sz="2000" dirty="0"/>
                    </a:p>
                  </a:txBody>
                  <a:tcPr/>
                </a:tc>
                <a:tc>
                  <a:txBody>
                    <a:bodyPr/>
                    <a:lstStyle/>
                    <a:p>
                      <a:pPr algn="ctr"/>
                      <a:r>
                        <a:rPr lang="en-US" sz="2000" dirty="0" smtClean="0"/>
                        <a:t>6%</a:t>
                      </a:r>
                      <a:endParaRPr lang="en-US" sz="2000" dirty="0"/>
                    </a:p>
                  </a:txBody>
                  <a:tcPr/>
                </a:tc>
              </a:tr>
              <a:tr h="559052">
                <a:tc>
                  <a:txBody>
                    <a:bodyPr/>
                    <a:lstStyle/>
                    <a:p>
                      <a:r>
                        <a:rPr lang="en-US" sz="2000" b="1" dirty="0" smtClean="0"/>
                        <a:t>E Orthodox</a:t>
                      </a:r>
                      <a:endParaRPr lang="en-US" sz="2000" b="1" dirty="0"/>
                    </a:p>
                  </a:txBody>
                  <a:tcPr/>
                </a:tc>
                <a:tc>
                  <a:txBody>
                    <a:bodyPr/>
                    <a:lstStyle/>
                    <a:p>
                      <a:pPr algn="ctr"/>
                      <a:r>
                        <a:rPr lang="en-US" sz="2000" dirty="0" smtClean="0"/>
                        <a:t>46.6 (18.0)</a:t>
                      </a:r>
                      <a:endParaRPr lang="en-US" sz="2000" dirty="0"/>
                    </a:p>
                  </a:txBody>
                  <a:tcPr/>
                </a:tc>
                <a:tc>
                  <a:txBody>
                    <a:bodyPr/>
                    <a:lstStyle/>
                    <a:p>
                      <a:pPr algn="ctr"/>
                      <a:r>
                        <a:rPr lang="en-US" sz="2000" dirty="0" smtClean="0"/>
                        <a:t>11.9 (3.5)</a:t>
                      </a:r>
                      <a:endParaRPr lang="en-US" sz="2000" dirty="0"/>
                    </a:p>
                  </a:txBody>
                  <a:tcPr/>
                </a:tc>
                <a:tc>
                  <a:txBody>
                    <a:bodyPr/>
                    <a:lstStyle/>
                    <a:p>
                      <a:pPr algn="ctr"/>
                      <a:r>
                        <a:rPr lang="en-US" sz="2000" dirty="0" smtClean="0"/>
                        <a:t>3.9 (1.4)</a:t>
                      </a:r>
                      <a:endParaRPr lang="en-US" sz="2000" dirty="0"/>
                    </a:p>
                  </a:txBody>
                  <a:tcPr/>
                </a:tc>
                <a:tc>
                  <a:txBody>
                    <a:bodyPr/>
                    <a:lstStyle/>
                    <a:p>
                      <a:pPr algn="ctr"/>
                      <a:r>
                        <a:rPr lang="en-US" sz="2000" b="1" dirty="0" smtClean="0">
                          <a:solidFill>
                            <a:srgbClr val="FF0000"/>
                          </a:solidFill>
                        </a:rPr>
                        <a:t>63%</a:t>
                      </a:r>
                      <a:endParaRPr lang="en-US" sz="2000" b="1" dirty="0">
                        <a:solidFill>
                          <a:srgbClr val="FF0000"/>
                        </a:solidFill>
                      </a:endParaRPr>
                    </a:p>
                  </a:txBody>
                  <a:tcPr/>
                </a:tc>
                <a:tc>
                  <a:txBody>
                    <a:bodyPr/>
                    <a:lstStyle/>
                    <a:p>
                      <a:pPr algn="ctr"/>
                      <a:r>
                        <a:rPr lang="en-US" sz="2000" dirty="0" smtClean="0"/>
                        <a:t>7%</a:t>
                      </a:r>
                      <a:endParaRPr lang="en-US" sz="2000" dirty="0"/>
                    </a:p>
                  </a:txBody>
                  <a:tcPr/>
                </a:tc>
              </a:tr>
              <a:tr h="559052">
                <a:tc>
                  <a:txBody>
                    <a:bodyPr/>
                    <a:lstStyle/>
                    <a:p>
                      <a:r>
                        <a:rPr lang="en-US" sz="2000" b="1" dirty="0" smtClean="0"/>
                        <a:t>Jews</a:t>
                      </a:r>
                      <a:endParaRPr lang="en-US" sz="2000" b="1" dirty="0"/>
                    </a:p>
                  </a:txBody>
                  <a:tcPr/>
                </a:tc>
                <a:tc>
                  <a:txBody>
                    <a:bodyPr/>
                    <a:lstStyle/>
                    <a:p>
                      <a:pPr algn="ctr"/>
                      <a:r>
                        <a:rPr lang="en-US" sz="2000" dirty="0" smtClean="0"/>
                        <a:t>43.1 (18.7)</a:t>
                      </a:r>
                      <a:endParaRPr lang="en-US" sz="2000" dirty="0"/>
                    </a:p>
                  </a:txBody>
                  <a:tcPr/>
                </a:tc>
                <a:tc>
                  <a:txBody>
                    <a:bodyPr/>
                    <a:lstStyle/>
                    <a:p>
                      <a:pPr algn="ctr"/>
                      <a:r>
                        <a:rPr lang="en-US" sz="2000" b="1" dirty="0" smtClean="0">
                          <a:solidFill>
                            <a:srgbClr val="FF0000"/>
                          </a:solidFill>
                        </a:rPr>
                        <a:t>13.4</a:t>
                      </a:r>
                      <a:r>
                        <a:rPr lang="en-US" sz="2000" dirty="0" smtClean="0"/>
                        <a:t> (3.4)</a:t>
                      </a:r>
                      <a:endParaRPr lang="en-US" sz="2000" dirty="0"/>
                    </a:p>
                  </a:txBody>
                  <a:tcPr/>
                </a:tc>
                <a:tc>
                  <a:txBody>
                    <a:bodyPr/>
                    <a:lstStyle/>
                    <a:p>
                      <a:pPr algn="ctr"/>
                      <a:r>
                        <a:rPr lang="en-US" sz="2000" b="1" dirty="0" smtClean="0">
                          <a:solidFill>
                            <a:srgbClr val="FF0000"/>
                          </a:solidFill>
                        </a:rPr>
                        <a:t>3.3</a:t>
                      </a:r>
                      <a:r>
                        <a:rPr lang="en-US" sz="2000" dirty="0" smtClean="0"/>
                        <a:t> (1.9)</a:t>
                      </a:r>
                      <a:endParaRPr lang="en-US" sz="2000" dirty="0"/>
                    </a:p>
                  </a:txBody>
                  <a:tcPr/>
                </a:tc>
                <a:tc>
                  <a:txBody>
                    <a:bodyPr/>
                    <a:lstStyle/>
                    <a:p>
                      <a:pPr algn="ctr"/>
                      <a:r>
                        <a:rPr lang="en-US" sz="2000" dirty="0" smtClean="0"/>
                        <a:t>54%</a:t>
                      </a:r>
                      <a:endParaRPr lang="en-US" sz="2000" dirty="0"/>
                    </a:p>
                  </a:txBody>
                  <a:tcPr/>
                </a:tc>
                <a:tc>
                  <a:txBody>
                    <a:bodyPr/>
                    <a:lstStyle/>
                    <a:p>
                      <a:pPr algn="ctr"/>
                      <a:r>
                        <a:rPr lang="en-US" sz="2000" b="1" dirty="0" smtClean="0">
                          <a:solidFill>
                            <a:srgbClr val="FF0000"/>
                          </a:solidFill>
                        </a:rPr>
                        <a:t>35%</a:t>
                      </a:r>
                      <a:endParaRPr lang="en-US" sz="2000" b="1" dirty="0">
                        <a:solidFill>
                          <a:srgbClr val="FF0000"/>
                        </a:solidFill>
                      </a:endParaRPr>
                    </a:p>
                  </a:txBody>
                  <a:tcPr/>
                </a:tc>
              </a:tr>
              <a:tr h="559052">
                <a:tc>
                  <a:txBody>
                    <a:bodyPr/>
                    <a:lstStyle/>
                    <a:p>
                      <a:r>
                        <a:rPr lang="en-US" sz="2000" b="1" dirty="0" smtClean="0"/>
                        <a:t>Moslems</a:t>
                      </a:r>
                      <a:endParaRPr lang="en-US" sz="2000" b="1" dirty="0"/>
                    </a:p>
                  </a:txBody>
                  <a:tcPr/>
                </a:tc>
                <a:tc>
                  <a:txBody>
                    <a:bodyPr/>
                    <a:lstStyle/>
                    <a:p>
                      <a:pPr algn="ctr"/>
                      <a:r>
                        <a:rPr lang="en-US" sz="2000" b="1" dirty="0" smtClean="0">
                          <a:solidFill>
                            <a:srgbClr val="FF0000"/>
                          </a:solidFill>
                        </a:rPr>
                        <a:t>38.4</a:t>
                      </a:r>
                      <a:r>
                        <a:rPr lang="en-US" sz="2000" dirty="0" smtClean="0"/>
                        <a:t> (16.8)</a:t>
                      </a:r>
                      <a:endParaRPr lang="en-US" sz="2000" dirty="0"/>
                    </a:p>
                  </a:txBody>
                  <a:tcPr/>
                </a:tc>
                <a:tc>
                  <a:txBody>
                    <a:bodyPr/>
                    <a:lstStyle/>
                    <a:p>
                      <a:pPr algn="ctr"/>
                      <a:r>
                        <a:rPr lang="en-US" sz="2000" b="1" dirty="0" smtClean="0">
                          <a:solidFill>
                            <a:srgbClr val="FF0000"/>
                          </a:solidFill>
                        </a:rPr>
                        <a:t>7.7</a:t>
                      </a:r>
                      <a:r>
                        <a:rPr lang="en-US" sz="2000" dirty="0" smtClean="0"/>
                        <a:t> (4.6)</a:t>
                      </a:r>
                      <a:endParaRPr lang="en-US" sz="2000" dirty="0"/>
                    </a:p>
                  </a:txBody>
                  <a:tcPr/>
                </a:tc>
                <a:tc>
                  <a:txBody>
                    <a:bodyPr/>
                    <a:lstStyle/>
                    <a:p>
                      <a:pPr algn="ctr"/>
                      <a:r>
                        <a:rPr lang="en-US" sz="2000" b="1" dirty="0" smtClean="0">
                          <a:solidFill>
                            <a:srgbClr val="FF0000"/>
                          </a:solidFill>
                        </a:rPr>
                        <a:t>5.1</a:t>
                      </a:r>
                      <a:r>
                        <a:rPr lang="en-US" sz="2000" dirty="0" smtClean="0"/>
                        <a:t> (1.4)</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8%</a:t>
                      </a:r>
                      <a:endParaRPr lang="en-US" sz="2000" dirty="0"/>
                    </a:p>
                  </a:txBody>
                  <a:tcPr/>
                </a:tc>
              </a:tr>
              <a:tr h="559052">
                <a:tc>
                  <a:txBody>
                    <a:bodyPr/>
                    <a:lstStyle/>
                    <a:p>
                      <a:r>
                        <a:rPr lang="en-US" sz="2000" b="1" dirty="0" smtClean="0"/>
                        <a:t>No religion</a:t>
                      </a:r>
                      <a:endParaRPr lang="en-US" sz="2000" b="1" dirty="0"/>
                    </a:p>
                  </a:txBody>
                  <a:tcPr/>
                </a:tc>
                <a:tc>
                  <a:txBody>
                    <a:bodyPr/>
                    <a:lstStyle/>
                    <a:p>
                      <a:pPr algn="ctr"/>
                      <a:r>
                        <a:rPr lang="en-US" sz="2000" dirty="0" smtClean="0"/>
                        <a:t>42.0 (17.1)</a:t>
                      </a:r>
                      <a:endParaRPr lang="en-US" sz="2000" dirty="0"/>
                    </a:p>
                  </a:txBody>
                  <a:tcPr/>
                </a:tc>
                <a:tc>
                  <a:txBody>
                    <a:bodyPr/>
                    <a:lstStyle/>
                    <a:p>
                      <a:pPr algn="ctr"/>
                      <a:r>
                        <a:rPr lang="en-US" sz="2000" dirty="0" smtClean="0"/>
                        <a:t>12.8 (3.5)</a:t>
                      </a:r>
                      <a:endParaRPr lang="en-US" sz="2000" dirty="0"/>
                    </a:p>
                  </a:txBody>
                  <a:tcPr/>
                </a:tc>
                <a:tc>
                  <a:txBody>
                    <a:bodyPr/>
                    <a:lstStyle/>
                    <a:p>
                      <a:pPr algn="ctr"/>
                      <a:r>
                        <a:rPr lang="en-US" sz="2000" b="1" dirty="0" smtClean="0">
                          <a:solidFill>
                            <a:srgbClr val="FF0000"/>
                          </a:solidFill>
                        </a:rPr>
                        <a:t>1.7</a:t>
                      </a:r>
                      <a:r>
                        <a:rPr lang="en-US" sz="2000" dirty="0" smtClean="0"/>
                        <a:t> (1.2)</a:t>
                      </a:r>
                      <a:endParaRPr lang="en-US" sz="2000" dirty="0"/>
                    </a:p>
                  </a:txBody>
                  <a:tcPr/>
                </a:tc>
                <a:tc>
                  <a:txBody>
                    <a:bodyPr/>
                    <a:lstStyle/>
                    <a:p>
                      <a:pPr algn="ctr"/>
                      <a:r>
                        <a:rPr lang="en-US" sz="2000" b="1" dirty="0" smtClean="0">
                          <a:solidFill>
                            <a:srgbClr val="FF0000"/>
                          </a:solidFill>
                        </a:rPr>
                        <a:t>48%</a:t>
                      </a:r>
                      <a:endParaRPr lang="en-US" sz="2000" b="1" dirty="0">
                        <a:solidFill>
                          <a:srgbClr val="FF0000"/>
                        </a:solidFill>
                      </a:endParaRPr>
                    </a:p>
                  </a:txBody>
                  <a:tcPr/>
                </a:tc>
                <a:tc>
                  <a:txBody>
                    <a:bodyPr/>
                    <a:lstStyle/>
                    <a:p>
                      <a:pPr algn="ctr"/>
                      <a:r>
                        <a:rPr lang="en-US" sz="2000" dirty="0" smtClean="0"/>
                        <a:t>7%</a:t>
                      </a:r>
                      <a:endParaRPr lang="en-US" sz="2000" dirty="0"/>
                    </a:p>
                  </a:txBody>
                  <a:tcPr/>
                </a:tc>
              </a:tr>
            </a:tbl>
          </a:graphicData>
        </a:graphic>
      </p:graphicFrame>
      <p:sp>
        <p:nvSpPr>
          <p:cNvPr id="5" name="TextBox 4"/>
          <p:cNvSpPr txBox="1"/>
          <p:nvPr/>
        </p:nvSpPr>
        <p:spPr>
          <a:xfrm>
            <a:off x="1295400" y="6019800"/>
            <a:ext cx="6324600" cy="584775"/>
          </a:xfrm>
          <a:prstGeom prst="rect">
            <a:avLst/>
          </a:prstGeom>
          <a:noFill/>
        </p:spPr>
        <p:txBody>
          <a:bodyPr wrap="square" rtlCol="0">
            <a:spAutoFit/>
          </a:bodyPr>
          <a:lstStyle/>
          <a:p>
            <a:pPr algn="ctr"/>
            <a:r>
              <a:rPr lang="en-US" sz="3200" b="1" dirty="0" smtClean="0">
                <a:solidFill>
                  <a:srgbClr val="FF0000"/>
                </a:solidFill>
              </a:rPr>
              <a:t>Need to control these variables</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4000" b="1" dirty="0" smtClean="0">
                <a:solidFill>
                  <a:srgbClr val="7030A0"/>
                </a:solidFill>
              </a:rPr>
              <a:t>Changes in Order of Religion Groups</a:t>
            </a:r>
            <a:endParaRPr lang="en-US" sz="4000" dirty="0">
              <a:solidFill>
                <a:schemeClr val="accent2"/>
              </a:solidFill>
            </a:endParaRPr>
          </a:p>
        </p:txBody>
      </p:sp>
      <p:graphicFrame>
        <p:nvGraphicFramePr>
          <p:cNvPr id="4" name="Content Placeholder 3"/>
          <p:cNvGraphicFramePr>
            <a:graphicFrameLocks noGrp="1"/>
          </p:cNvGraphicFramePr>
          <p:nvPr>
            <p:ph idx="1"/>
          </p:nvPr>
        </p:nvGraphicFramePr>
        <p:xfrm>
          <a:off x="152397" y="376428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err="1" smtClean="0"/>
                        <a:t>Confrmty</a:t>
                      </a:r>
                      <a:r>
                        <a:rPr lang="en-US" sz="3200" dirty="0" smtClean="0"/>
                        <a:t>/</a:t>
                      </a:r>
                      <a:r>
                        <a:rPr lang="en-US" sz="3200" dirty="0" err="1" smtClean="0"/>
                        <a:t>Traditn</a:t>
                      </a:r>
                      <a:endParaRPr lang="en-US" sz="3200" dirty="0"/>
                    </a:p>
                  </a:txBody>
                  <a:tcPr>
                    <a:solidFill>
                      <a:schemeClr val="tx2">
                        <a:lumMod val="40000"/>
                        <a:lumOff val="60000"/>
                      </a:schemeClr>
                    </a:solidFill>
                  </a:tcPr>
                </a:tc>
                <a:tc>
                  <a:txBody>
                    <a:bodyPr/>
                    <a:lstStyle/>
                    <a:p>
                      <a:pPr algn="ctr"/>
                      <a:r>
                        <a:rPr lang="en-US" sz="3200" dirty="0" smtClean="0"/>
                        <a:t>RC=</a:t>
                      </a:r>
                      <a:endParaRPr lang="en-US" sz="3200" dirty="0"/>
                    </a:p>
                  </a:txBody>
                  <a:tcPr>
                    <a:solidFill>
                      <a:schemeClr val="tx2">
                        <a:lumMod val="40000"/>
                        <a:lumOff val="60000"/>
                      </a:schemeClr>
                    </a:solidFill>
                  </a:tcPr>
                </a:tc>
                <a:tc>
                  <a:txBody>
                    <a:bodyPr/>
                    <a:lstStyle/>
                    <a:p>
                      <a:pPr algn="ctr"/>
                      <a:r>
                        <a:rPr lang="en-US" sz="3200" dirty="0" smtClean="0"/>
                        <a:t>M=</a:t>
                      </a:r>
                      <a:endParaRPr lang="en-US" sz="3200" dirty="0"/>
                    </a:p>
                  </a:txBody>
                  <a:tcPr>
                    <a:solidFill>
                      <a:schemeClr val="tx2">
                        <a:lumMod val="40000"/>
                        <a:lumOff val="60000"/>
                      </a:schemeClr>
                    </a:solidFill>
                  </a:tcPr>
                </a:tc>
                <a:tc>
                  <a:txBody>
                    <a:bodyPr/>
                    <a:lstStyle/>
                    <a:p>
                      <a:pPr algn="ctr"/>
                      <a:r>
                        <a:rPr lang="en-US" sz="3200" dirty="0" smtClean="0"/>
                        <a:t>EO&gt;</a:t>
                      </a:r>
                      <a:endParaRPr lang="en-US" sz="3200" dirty="0"/>
                    </a:p>
                  </a:txBody>
                  <a:tcPr>
                    <a:solidFill>
                      <a:schemeClr val="tx2">
                        <a:lumMod val="40000"/>
                        <a:lumOff val="60000"/>
                      </a:schemeClr>
                    </a:solidFill>
                  </a:tcPr>
                </a:tc>
                <a:tc>
                  <a:txBody>
                    <a:bodyPr/>
                    <a:lstStyle/>
                    <a:p>
                      <a:pPr algn="ctr"/>
                      <a:r>
                        <a:rPr lang="en-US" sz="3200" dirty="0" smtClean="0"/>
                        <a:t>P&gt;</a:t>
                      </a:r>
                      <a:endParaRPr lang="en-US" sz="3200" dirty="0"/>
                    </a:p>
                  </a:txBody>
                  <a:tcPr>
                    <a:solidFill>
                      <a:schemeClr val="tx2">
                        <a:lumMod val="40000"/>
                        <a:lumOff val="60000"/>
                      </a:schemeClr>
                    </a:solidFill>
                  </a:tcPr>
                </a:tc>
                <a:tc>
                  <a:txBody>
                    <a:bodyPr/>
                    <a:lstStyle/>
                    <a:p>
                      <a:pPr algn="ctr"/>
                      <a:r>
                        <a:rPr lang="en-US" sz="3200" dirty="0" smtClean="0"/>
                        <a:t>NR=</a:t>
                      </a:r>
                      <a:endParaRPr lang="en-US" sz="3200" dirty="0"/>
                    </a:p>
                  </a:txBody>
                  <a:tcPr>
                    <a:solidFill>
                      <a:schemeClr val="tx2">
                        <a:lumMod val="40000"/>
                        <a:lumOff val="60000"/>
                      </a:schemeClr>
                    </a:solidFill>
                  </a:tcPr>
                </a:tc>
                <a:tc>
                  <a:txBody>
                    <a:bodyPr/>
                    <a:lstStyle/>
                    <a:p>
                      <a:pPr algn="ctr"/>
                      <a:r>
                        <a:rPr lang="en-US" sz="3200" dirty="0" smtClean="0"/>
                        <a:t>J</a:t>
                      </a:r>
                      <a:endParaRPr lang="en-US" sz="3200" dirty="0"/>
                    </a:p>
                  </a:txBody>
                  <a:tcPr>
                    <a:solidFill>
                      <a:schemeClr val="tx2">
                        <a:lumMod val="40000"/>
                        <a:lumOff val="60000"/>
                      </a:schemeClr>
                    </a:solidFill>
                  </a:tcPr>
                </a:tc>
              </a:tr>
            </a:tbl>
          </a:graphicData>
        </a:graphic>
      </p:graphicFrame>
      <p:graphicFrame>
        <p:nvGraphicFramePr>
          <p:cNvPr id="5" name="Table 4"/>
          <p:cNvGraphicFramePr>
            <a:graphicFrameLocks noGrp="1"/>
          </p:cNvGraphicFramePr>
          <p:nvPr/>
        </p:nvGraphicFramePr>
        <p:xfrm>
          <a:off x="152400" y="224028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502920">
                <a:tc>
                  <a:txBody>
                    <a:bodyPr/>
                    <a:lstStyle/>
                    <a:p>
                      <a:r>
                        <a:rPr lang="en-US" sz="3200" dirty="0" smtClean="0"/>
                        <a:t>Security</a:t>
                      </a:r>
                      <a:endParaRPr lang="en-US" sz="3200" dirty="0"/>
                    </a:p>
                  </a:txBody>
                  <a:tcPr>
                    <a:solidFill>
                      <a:schemeClr val="tx2">
                        <a:lumMod val="40000"/>
                        <a:lumOff val="60000"/>
                      </a:schemeClr>
                    </a:solidFill>
                  </a:tcPr>
                </a:tc>
                <a:tc>
                  <a:txBody>
                    <a:bodyPr/>
                    <a:lstStyle/>
                    <a:p>
                      <a:pPr algn="ctr"/>
                      <a:r>
                        <a:rPr lang="en-US" sz="3200" dirty="0" smtClean="0"/>
                        <a:t>EO&gt;</a:t>
                      </a:r>
                      <a:endParaRPr lang="en-US" sz="3200" dirty="0"/>
                    </a:p>
                  </a:txBody>
                  <a:tcPr>
                    <a:solidFill>
                      <a:schemeClr val="tx2">
                        <a:lumMod val="40000"/>
                        <a:lumOff val="60000"/>
                      </a:schemeClr>
                    </a:solidFill>
                  </a:tcPr>
                </a:tc>
                <a:tc>
                  <a:txBody>
                    <a:bodyPr/>
                    <a:lstStyle/>
                    <a:p>
                      <a:pPr algn="ctr"/>
                      <a:r>
                        <a:rPr lang="en-US" sz="3200" dirty="0" smtClean="0"/>
                        <a:t>RC=</a:t>
                      </a:r>
                      <a:endParaRPr lang="en-US" sz="3200" dirty="0"/>
                    </a:p>
                  </a:txBody>
                  <a:tcPr>
                    <a:solidFill>
                      <a:schemeClr val="tx2">
                        <a:lumMod val="40000"/>
                        <a:lumOff val="60000"/>
                      </a:schemeClr>
                    </a:solidFill>
                  </a:tcPr>
                </a:tc>
                <a:tc>
                  <a:txBody>
                    <a:bodyPr/>
                    <a:lstStyle/>
                    <a:p>
                      <a:pPr algn="ctr"/>
                      <a:r>
                        <a:rPr lang="en-US" sz="3200" dirty="0" smtClean="0"/>
                        <a:t>J&gt;</a:t>
                      </a:r>
                      <a:endParaRPr lang="en-US" sz="3200" dirty="0"/>
                    </a:p>
                  </a:txBody>
                  <a:tcPr>
                    <a:solidFill>
                      <a:schemeClr val="tx2">
                        <a:lumMod val="40000"/>
                        <a:lumOff val="60000"/>
                      </a:schemeClr>
                    </a:solidFill>
                  </a:tcPr>
                </a:tc>
                <a:tc>
                  <a:txBody>
                    <a:bodyPr/>
                    <a:lstStyle/>
                    <a:p>
                      <a:pPr algn="ctr"/>
                      <a:r>
                        <a:rPr lang="en-US" sz="3200" dirty="0" smtClean="0"/>
                        <a:t>NR&gt;</a:t>
                      </a:r>
                      <a:endParaRPr lang="en-US" sz="3200" dirty="0"/>
                    </a:p>
                  </a:txBody>
                  <a:tcPr>
                    <a:solidFill>
                      <a:schemeClr val="tx2">
                        <a:lumMod val="40000"/>
                        <a:lumOff val="60000"/>
                      </a:schemeClr>
                    </a:solidFill>
                  </a:tcPr>
                </a:tc>
                <a:tc>
                  <a:txBody>
                    <a:bodyPr/>
                    <a:lstStyle/>
                    <a:p>
                      <a:pPr algn="ctr"/>
                      <a:r>
                        <a:rPr lang="en-US" sz="3200" dirty="0" smtClean="0"/>
                        <a:t>P&gt;</a:t>
                      </a:r>
                      <a:endParaRPr lang="en-US" sz="3200" dirty="0"/>
                    </a:p>
                  </a:txBody>
                  <a:tcPr>
                    <a:solidFill>
                      <a:schemeClr val="tx2">
                        <a:lumMod val="40000"/>
                        <a:lumOff val="60000"/>
                      </a:schemeClr>
                    </a:solidFill>
                  </a:tcPr>
                </a:tc>
                <a:tc>
                  <a:txBody>
                    <a:bodyPr/>
                    <a:lstStyle/>
                    <a:p>
                      <a:pPr algn="ctr"/>
                      <a:r>
                        <a:rPr lang="en-US" sz="3200" dirty="0" smtClean="0"/>
                        <a:t>M</a:t>
                      </a:r>
                      <a:endParaRPr lang="en-US" sz="3200" dirty="0"/>
                    </a:p>
                  </a:txBody>
                  <a:tcPr>
                    <a:solidFill>
                      <a:schemeClr val="tx2">
                        <a:lumMod val="40000"/>
                        <a:lumOff val="60000"/>
                      </a:schemeClr>
                    </a:solidFill>
                  </a:tcPr>
                </a:tc>
              </a:tr>
            </a:tbl>
          </a:graphicData>
        </a:graphic>
      </p:graphicFrame>
      <p:graphicFrame>
        <p:nvGraphicFramePr>
          <p:cNvPr id="10" name="Content Placeholder 3"/>
          <p:cNvGraphicFramePr>
            <a:graphicFrameLocks/>
          </p:cNvGraphicFramePr>
          <p:nvPr/>
        </p:nvGraphicFramePr>
        <p:xfrm>
          <a:off x="152400" y="31242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579120">
                <a:tc>
                  <a:txBody>
                    <a:bodyPr/>
                    <a:lstStyle/>
                    <a:p>
                      <a:r>
                        <a:rPr lang="en-US" sz="3200" dirty="0" err="1" smtClean="0"/>
                        <a:t>Confrmty</a:t>
                      </a:r>
                      <a:r>
                        <a:rPr lang="en-US" sz="3200" dirty="0" smtClean="0"/>
                        <a:t>/</a:t>
                      </a:r>
                      <a:r>
                        <a:rPr lang="en-US" sz="3200" dirty="0" err="1" smtClean="0"/>
                        <a:t>Traditn</a:t>
                      </a:r>
                      <a:endParaRPr lang="en-US" sz="3200" dirty="0"/>
                    </a:p>
                  </a:txBody>
                  <a:tcPr>
                    <a:solidFill>
                      <a:schemeClr val="accent2"/>
                    </a:solidFill>
                  </a:tcPr>
                </a:tc>
                <a:tc>
                  <a:txBody>
                    <a:bodyPr/>
                    <a:lstStyle/>
                    <a:p>
                      <a:pPr algn="ctr"/>
                      <a:r>
                        <a:rPr lang="en-US" sz="3200" dirty="0" smtClean="0"/>
                        <a:t>M=</a:t>
                      </a:r>
                      <a:endParaRPr lang="en-US" sz="3200" dirty="0"/>
                    </a:p>
                  </a:txBody>
                  <a:tcPr>
                    <a:solidFill>
                      <a:schemeClr val="accent2"/>
                    </a:solidFill>
                  </a:tcPr>
                </a:tc>
                <a:tc>
                  <a:txBody>
                    <a:bodyPr/>
                    <a:lstStyle/>
                    <a:p>
                      <a:pPr algn="ctr"/>
                      <a:r>
                        <a:rPr lang="en-US" sz="3200" dirty="0" smtClean="0"/>
                        <a:t>RC&gt;</a:t>
                      </a:r>
                      <a:endParaRPr lang="en-US" sz="3200" dirty="0"/>
                    </a:p>
                  </a:txBody>
                  <a:tcPr>
                    <a:solidFill>
                      <a:schemeClr val="accent2"/>
                    </a:solidFill>
                  </a:tcPr>
                </a:tc>
                <a:tc>
                  <a:txBody>
                    <a:bodyPr/>
                    <a:lstStyle/>
                    <a:p>
                      <a:pPr algn="ctr"/>
                      <a:r>
                        <a:rPr lang="en-US" sz="3200" dirty="0" smtClean="0"/>
                        <a:t>EO&gt;</a:t>
                      </a:r>
                      <a:endParaRPr lang="en-US" sz="3200" dirty="0"/>
                    </a:p>
                  </a:txBody>
                  <a:tcPr>
                    <a:solidFill>
                      <a:schemeClr val="accent2"/>
                    </a:solidFill>
                  </a:tcPr>
                </a:tc>
                <a:tc>
                  <a:txBody>
                    <a:bodyPr/>
                    <a:lstStyle/>
                    <a:p>
                      <a:pPr algn="ctr"/>
                      <a:r>
                        <a:rPr lang="en-US" sz="3200" dirty="0" smtClean="0"/>
                        <a:t>P&gt;</a:t>
                      </a:r>
                      <a:endParaRPr lang="en-US" sz="3200" dirty="0"/>
                    </a:p>
                  </a:txBody>
                  <a:tcPr>
                    <a:solidFill>
                      <a:schemeClr val="accent2"/>
                    </a:solidFill>
                  </a:tcPr>
                </a:tc>
                <a:tc>
                  <a:txBody>
                    <a:bodyPr/>
                    <a:lstStyle/>
                    <a:p>
                      <a:pPr algn="ctr"/>
                      <a:r>
                        <a:rPr lang="en-US" sz="3200" dirty="0" smtClean="0"/>
                        <a:t>J&gt;</a:t>
                      </a:r>
                      <a:endParaRPr lang="en-US" sz="3200" dirty="0"/>
                    </a:p>
                  </a:txBody>
                  <a:tcPr>
                    <a:solidFill>
                      <a:schemeClr val="accent2"/>
                    </a:solidFill>
                  </a:tcPr>
                </a:tc>
                <a:tc>
                  <a:txBody>
                    <a:bodyPr/>
                    <a:lstStyle/>
                    <a:p>
                      <a:pPr algn="ctr"/>
                      <a:r>
                        <a:rPr lang="en-US" sz="3200" dirty="0" smtClean="0"/>
                        <a:t>NR</a:t>
                      </a:r>
                      <a:endParaRPr lang="en-US" sz="3200" dirty="0"/>
                    </a:p>
                  </a:txBody>
                  <a:tcPr>
                    <a:solidFill>
                      <a:schemeClr val="accent2"/>
                    </a:solidFill>
                  </a:tcPr>
                </a:tc>
              </a:tr>
            </a:tbl>
          </a:graphicData>
        </a:graphic>
      </p:graphicFrame>
      <p:graphicFrame>
        <p:nvGraphicFramePr>
          <p:cNvPr id="11" name="Table 10"/>
          <p:cNvGraphicFramePr>
            <a:graphicFrameLocks noGrp="1"/>
          </p:cNvGraphicFramePr>
          <p:nvPr/>
        </p:nvGraphicFramePr>
        <p:xfrm>
          <a:off x="152400" y="163068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563622">
                <a:tc>
                  <a:txBody>
                    <a:bodyPr/>
                    <a:lstStyle/>
                    <a:p>
                      <a:r>
                        <a:rPr lang="en-US" sz="3200" dirty="0" smtClean="0"/>
                        <a:t>Security</a:t>
                      </a:r>
                      <a:endParaRPr lang="en-US" sz="3200" dirty="0"/>
                    </a:p>
                  </a:txBody>
                  <a:tcPr>
                    <a:solidFill>
                      <a:schemeClr val="accent2"/>
                    </a:solidFill>
                  </a:tcPr>
                </a:tc>
                <a:tc>
                  <a:txBody>
                    <a:bodyPr/>
                    <a:lstStyle/>
                    <a:p>
                      <a:pPr algn="ctr"/>
                      <a:r>
                        <a:rPr lang="en-US" sz="3200" dirty="0" smtClean="0"/>
                        <a:t>EO&gt;</a:t>
                      </a:r>
                      <a:endParaRPr lang="en-US" sz="3200" dirty="0"/>
                    </a:p>
                  </a:txBody>
                  <a:tcPr>
                    <a:solidFill>
                      <a:schemeClr val="accent2"/>
                    </a:solidFill>
                  </a:tcPr>
                </a:tc>
                <a:tc>
                  <a:txBody>
                    <a:bodyPr/>
                    <a:lstStyle/>
                    <a:p>
                      <a:pPr algn="ctr"/>
                      <a:r>
                        <a:rPr lang="en-US" sz="3200" dirty="0" smtClean="0"/>
                        <a:t>RC&gt;</a:t>
                      </a:r>
                      <a:endParaRPr lang="en-US" sz="3200" dirty="0"/>
                    </a:p>
                  </a:txBody>
                  <a:tcPr>
                    <a:solidFill>
                      <a:schemeClr val="accent2"/>
                    </a:solidFill>
                  </a:tcPr>
                </a:tc>
                <a:tc>
                  <a:txBody>
                    <a:bodyPr/>
                    <a:lstStyle/>
                    <a:p>
                      <a:pPr algn="ctr"/>
                      <a:r>
                        <a:rPr lang="en-US" sz="3200" dirty="0" smtClean="0"/>
                        <a:t>J&gt;</a:t>
                      </a:r>
                      <a:endParaRPr lang="en-US" sz="3200" dirty="0"/>
                    </a:p>
                  </a:txBody>
                  <a:tcPr>
                    <a:solidFill>
                      <a:schemeClr val="accent2"/>
                    </a:solidFill>
                  </a:tcPr>
                </a:tc>
                <a:tc>
                  <a:txBody>
                    <a:bodyPr/>
                    <a:lstStyle/>
                    <a:p>
                      <a:pPr algn="ctr"/>
                      <a:r>
                        <a:rPr lang="en-US" sz="3200" dirty="0" smtClean="0"/>
                        <a:t>NR=</a:t>
                      </a:r>
                      <a:endParaRPr lang="en-US" sz="3200" dirty="0"/>
                    </a:p>
                  </a:txBody>
                  <a:tcPr>
                    <a:solidFill>
                      <a:schemeClr val="accent2"/>
                    </a:solidFill>
                  </a:tcPr>
                </a:tc>
                <a:tc>
                  <a:txBody>
                    <a:bodyPr/>
                    <a:lstStyle/>
                    <a:p>
                      <a:pPr algn="ctr"/>
                      <a:r>
                        <a:rPr lang="en-US" sz="3200" dirty="0" smtClean="0"/>
                        <a:t>P&gt;</a:t>
                      </a:r>
                      <a:endParaRPr lang="en-US" sz="3200" dirty="0"/>
                    </a:p>
                  </a:txBody>
                  <a:tcPr>
                    <a:solidFill>
                      <a:schemeClr val="accent2"/>
                    </a:solidFill>
                  </a:tcPr>
                </a:tc>
                <a:tc>
                  <a:txBody>
                    <a:bodyPr/>
                    <a:lstStyle/>
                    <a:p>
                      <a:pPr algn="ctr"/>
                      <a:r>
                        <a:rPr lang="en-US" sz="3200" dirty="0" smtClean="0"/>
                        <a:t>M</a:t>
                      </a:r>
                      <a:endParaRPr lang="en-US" sz="3200" dirty="0"/>
                    </a:p>
                  </a:txBody>
                  <a:tcPr>
                    <a:solidFill>
                      <a:schemeClr val="accent2"/>
                    </a:solidFill>
                  </a:tcPr>
                </a:tc>
              </a:tr>
            </a:tbl>
          </a:graphicData>
        </a:graphic>
      </p:graphicFrame>
      <p:sp>
        <p:nvSpPr>
          <p:cNvPr id="9" name="TextBox 8"/>
          <p:cNvSpPr txBox="1"/>
          <p:nvPr/>
        </p:nvSpPr>
        <p:spPr>
          <a:xfrm>
            <a:off x="1219200" y="924580"/>
            <a:ext cx="2133600" cy="523220"/>
          </a:xfrm>
          <a:prstGeom prst="rect">
            <a:avLst/>
          </a:prstGeom>
          <a:noFill/>
        </p:spPr>
        <p:txBody>
          <a:bodyPr wrap="square" rtlCol="0">
            <a:spAutoFit/>
          </a:bodyPr>
          <a:lstStyle/>
          <a:p>
            <a:r>
              <a:rPr lang="en-US" sz="2800" b="1" dirty="0" smtClean="0">
                <a:solidFill>
                  <a:schemeClr val="accent2"/>
                </a:solidFill>
              </a:rPr>
              <a:t>No Controls</a:t>
            </a:r>
            <a:endParaRPr lang="en-US" sz="2400" b="1" dirty="0">
              <a:solidFill>
                <a:schemeClr val="accent2"/>
              </a:solidFill>
            </a:endParaRPr>
          </a:p>
        </p:txBody>
      </p:sp>
      <p:sp>
        <p:nvSpPr>
          <p:cNvPr id="14" name="TextBox 13"/>
          <p:cNvSpPr txBox="1"/>
          <p:nvPr/>
        </p:nvSpPr>
        <p:spPr>
          <a:xfrm>
            <a:off x="4724400" y="924580"/>
            <a:ext cx="3200400" cy="523220"/>
          </a:xfrm>
          <a:prstGeom prst="rect">
            <a:avLst/>
          </a:prstGeom>
          <a:noFill/>
        </p:spPr>
        <p:txBody>
          <a:bodyPr wrap="square" rtlCol="0">
            <a:spAutoFit/>
          </a:bodyPr>
          <a:lstStyle/>
          <a:p>
            <a:r>
              <a:rPr lang="en-US" sz="2800" b="1" dirty="0" smtClean="0">
                <a:solidFill>
                  <a:schemeClr val="tx2">
                    <a:lumMod val="60000"/>
                    <a:lumOff val="40000"/>
                  </a:schemeClr>
                </a:solidFill>
              </a:rPr>
              <a:t>Individual Controls</a:t>
            </a:r>
            <a:endParaRPr lang="en-US" sz="2400" b="1" dirty="0">
              <a:solidFill>
                <a:schemeClr val="tx2">
                  <a:lumMod val="60000"/>
                  <a:lumOff val="40000"/>
                </a:schemeClr>
              </a:solidFill>
            </a:endParaRPr>
          </a:p>
        </p:txBody>
      </p:sp>
      <p:graphicFrame>
        <p:nvGraphicFramePr>
          <p:cNvPr id="15" name="Table 14"/>
          <p:cNvGraphicFramePr>
            <a:graphicFrameLocks noGrp="1"/>
          </p:cNvGraphicFramePr>
          <p:nvPr/>
        </p:nvGraphicFramePr>
        <p:xfrm>
          <a:off x="165279" y="475488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3200" dirty="0" err="1" smtClean="0"/>
                        <a:t>Slf-Dirctn</a:t>
                      </a:r>
                      <a:r>
                        <a:rPr lang="en-US" sz="3200" dirty="0" smtClean="0"/>
                        <a:t>/</a:t>
                      </a:r>
                      <a:r>
                        <a:rPr lang="en-US" sz="3200" dirty="0" err="1" smtClean="0"/>
                        <a:t>Stimltn</a:t>
                      </a:r>
                      <a:endParaRPr lang="en-US" sz="3200" dirty="0"/>
                    </a:p>
                  </a:txBody>
                  <a:tcPr>
                    <a:solidFill>
                      <a:schemeClr val="accent2"/>
                    </a:solidFill>
                  </a:tcPr>
                </a:tc>
                <a:tc>
                  <a:txBody>
                    <a:bodyPr/>
                    <a:lstStyle/>
                    <a:p>
                      <a:pPr algn="ctr"/>
                      <a:r>
                        <a:rPr lang="en-US" sz="3200" dirty="0" smtClean="0"/>
                        <a:t>NR&gt;</a:t>
                      </a:r>
                      <a:endParaRPr lang="en-US" sz="3200" dirty="0"/>
                    </a:p>
                  </a:txBody>
                  <a:tcPr>
                    <a:solidFill>
                      <a:schemeClr val="accent2"/>
                    </a:solidFill>
                  </a:tcPr>
                </a:tc>
                <a:tc>
                  <a:txBody>
                    <a:bodyPr/>
                    <a:lstStyle/>
                    <a:p>
                      <a:pPr algn="ctr"/>
                      <a:r>
                        <a:rPr lang="en-US" sz="3200" dirty="0" smtClean="0"/>
                        <a:t>P&gt;</a:t>
                      </a:r>
                      <a:endParaRPr lang="en-US" sz="3200" dirty="0"/>
                    </a:p>
                  </a:txBody>
                  <a:tcPr>
                    <a:solidFill>
                      <a:schemeClr val="accent2"/>
                    </a:solidFill>
                  </a:tcPr>
                </a:tc>
                <a:tc>
                  <a:txBody>
                    <a:bodyPr/>
                    <a:lstStyle/>
                    <a:p>
                      <a:pPr algn="ctr"/>
                      <a:r>
                        <a:rPr lang="en-US" sz="3200" dirty="0" smtClean="0"/>
                        <a:t>J&gt;</a:t>
                      </a:r>
                      <a:endParaRPr lang="en-US" sz="3200" dirty="0"/>
                    </a:p>
                  </a:txBody>
                  <a:tcPr>
                    <a:solidFill>
                      <a:schemeClr val="accent2"/>
                    </a:solidFill>
                  </a:tcPr>
                </a:tc>
                <a:tc>
                  <a:txBody>
                    <a:bodyPr/>
                    <a:lstStyle/>
                    <a:p>
                      <a:pPr algn="ctr"/>
                      <a:r>
                        <a:rPr lang="en-US" sz="3200" dirty="0" smtClean="0"/>
                        <a:t>RC=</a:t>
                      </a:r>
                      <a:endParaRPr lang="en-US" sz="3200" dirty="0"/>
                    </a:p>
                  </a:txBody>
                  <a:tcPr>
                    <a:solidFill>
                      <a:schemeClr val="accent2"/>
                    </a:solidFill>
                  </a:tcPr>
                </a:tc>
                <a:tc>
                  <a:txBody>
                    <a:bodyPr/>
                    <a:lstStyle/>
                    <a:p>
                      <a:pPr algn="ctr"/>
                      <a:r>
                        <a:rPr lang="en-US" sz="3200" dirty="0" smtClean="0"/>
                        <a:t>M&gt;</a:t>
                      </a:r>
                      <a:endParaRPr lang="en-US" sz="3200" dirty="0"/>
                    </a:p>
                  </a:txBody>
                  <a:tcPr>
                    <a:solidFill>
                      <a:schemeClr val="accent2"/>
                    </a:solidFill>
                  </a:tcPr>
                </a:tc>
                <a:tc>
                  <a:txBody>
                    <a:bodyPr/>
                    <a:lstStyle/>
                    <a:p>
                      <a:pPr algn="ctr"/>
                      <a:r>
                        <a:rPr lang="en-US" sz="3200" dirty="0" smtClean="0"/>
                        <a:t>EO</a:t>
                      </a:r>
                      <a:endParaRPr lang="en-US" sz="3200" dirty="0"/>
                    </a:p>
                  </a:txBody>
                  <a:tcPr>
                    <a:solidFill>
                      <a:schemeClr val="accent2"/>
                    </a:solidFill>
                  </a:tcPr>
                </a:tc>
              </a:tr>
            </a:tbl>
          </a:graphicData>
        </a:graphic>
      </p:graphicFrame>
      <p:graphicFrame>
        <p:nvGraphicFramePr>
          <p:cNvPr id="16" name="Table 15"/>
          <p:cNvGraphicFramePr>
            <a:graphicFrameLocks noGrp="1"/>
          </p:cNvGraphicFramePr>
          <p:nvPr/>
        </p:nvGraphicFramePr>
        <p:xfrm>
          <a:off x="189963" y="5377359"/>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err="1" smtClean="0"/>
                        <a:t>Slf-Dirctn</a:t>
                      </a:r>
                      <a:r>
                        <a:rPr lang="en-US" sz="3200" dirty="0" smtClean="0"/>
                        <a:t>/</a:t>
                      </a:r>
                      <a:r>
                        <a:rPr lang="en-US" sz="3200" dirty="0" err="1" smtClean="0"/>
                        <a:t>Stimltn</a:t>
                      </a:r>
                      <a:endParaRPr lang="en-US" sz="3200" dirty="0"/>
                    </a:p>
                  </a:txBody>
                  <a:tcPr>
                    <a:solidFill>
                      <a:schemeClr val="tx2">
                        <a:lumMod val="40000"/>
                        <a:lumOff val="60000"/>
                      </a:schemeClr>
                    </a:solidFill>
                  </a:tcPr>
                </a:tc>
                <a:tc>
                  <a:txBody>
                    <a:bodyPr/>
                    <a:lstStyle/>
                    <a:p>
                      <a:pPr algn="ctr"/>
                      <a:r>
                        <a:rPr lang="en-US" sz="3200" dirty="0" smtClean="0"/>
                        <a:t>P&gt;</a:t>
                      </a:r>
                      <a:endParaRPr lang="en-US" sz="3200" dirty="0"/>
                    </a:p>
                  </a:txBody>
                  <a:tcPr>
                    <a:solidFill>
                      <a:schemeClr val="tx2">
                        <a:lumMod val="40000"/>
                        <a:lumOff val="60000"/>
                      </a:schemeClr>
                    </a:solidFill>
                  </a:tcPr>
                </a:tc>
                <a:tc>
                  <a:txBody>
                    <a:bodyPr/>
                    <a:lstStyle/>
                    <a:p>
                      <a:pPr algn="ctr"/>
                      <a:r>
                        <a:rPr lang="en-US" sz="3200" dirty="0" smtClean="0"/>
                        <a:t>NR&gt;</a:t>
                      </a:r>
                      <a:endParaRPr lang="en-US" sz="3200" dirty="0"/>
                    </a:p>
                  </a:txBody>
                  <a:tcPr>
                    <a:solidFill>
                      <a:schemeClr val="tx2">
                        <a:lumMod val="40000"/>
                        <a:lumOff val="60000"/>
                      </a:schemeClr>
                    </a:solidFill>
                  </a:tcPr>
                </a:tc>
                <a:tc>
                  <a:txBody>
                    <a:bodyPr/>
                    <a:lstStyle/>
                    <a:p>
                      <a:pPr algn="ctr"/>
                      <a:r>
                        <a:rPr lang="en-US" sz="3200" dirty="0" smtClean="0"/>
                        <a:t>RC&gt;</a:t>
                      </a:r>
                      <a:endParaRPr lang="en-US" sz="3200" dirty="0"/>
                    </a:p>
                  </a:txBody>
                  <a:tcPr>
                    <a:solidFill>
                      <a:schemeClr val="tx2">
                        <a:lumMod val="40000"/>
                        <a:lumOff val="60000"/>
                      </a:schemeClr>
                    </a:solidFill>
                  </a:tcPr>
                </a:tc>
                <a:tc>
                  <a:txBody>
                    <a:bodyPr/>
                    <a:lstStyle/>
                    <a:p>
                      <a:pPr algn="ctr"/>
                      <a:r>
                        <a:rPr lang="en-US" sz="3200" dirty="0" smtClean="0"/>
                        <a:t>M=</a:t>
                      </a:r>
                      <a:endParaRPr lang="en-US" sz="3200" dirty="0"/>
                    </a:p>
                  </a:txBody>
                  <a:tcPr>
                    <a:solidFill>
                      <a:schemeClr val="tx2">
                        <a:lumMod val="40000"/>
                        <a:lumOff val="60000"/>
                      </a:schemeClr>
                    </a:solidFill>
                  </a:tcPr>
                </a:tc>
                <a:tc>
                  <a:txBody>
                    <a:bodyPr/>
                    <a:lstStyle/>
                    <a:p>
                      <a:pPr algn="ctr"/>
                      <a:r>
                        <a:rPr lang="en-US" sz="3200" dirty="0" smtClean="0"/>
                        <a:t>J&gt;</a:t>
                      </a:r>
                      <a:endParaRPr lang="en-US" sz="3200" dirty="0"/>
                    </a:p>
                  </a:txBody>
                  <a:tcPr>
                    <a:solidFill>
                      <a:schemeClr val="tx2">
                        <a:lumMod val="40000"/>
                        <a:lumOff val="60000"/>
                      </a:schemeClr>
                    </a:solidFill>
                  </a:tcPr>
                </a:tc>
                <a:tc>
                  <a:txBody>
                    <a:bodyPr/>
                    <a:lstStyle/>
                    <a:p>
                      <a:pPr algn="ctr"/>
                      <a:r>
                        <a:rPr lang="en-US" sz="3200" dirty="0" smtClean="0"/>
                        <a:t>EO</a:t>
                      </a:r>
                      <a:endParaRPr lang="en-US" sz="3200" dirty="0"/>
                    </a:p>
                  </a:txBody>
                  <a:tcPr>
                    <a:solidFill>
                      <a:schemeClr val="tx2">
                        <a:lumMod val="40000"/>
                        <a:lumOff val="60000"/>
                      </a:schemeClr>
                    </a:solidFill>
                  </a:tcPr>
                </a:tc>
              </a:tr>
            </a:tbl>
          </a:graphicData>
        </a:graphic>
      </p:graphicFrame>
      <p:cxnSp>
        <p:nvCxnSpPr>
          <p:cNvPr id="22" name="Straight Arrow Connector 21"/>
          <p:cNvCxnSpPr/>
          <p:nvPr/>
        </p:nvCxnSpPr>
        <p:spPr>
          <a:xfrm>
            <a:off x="5943600" y="5105400"/>
            <a:ext cx="13716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14800" y="51816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91000" y="5105400"/>
            <a:ext cx="3810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4000" b="1" dirty="0" smtClean="0">
                <a:solidFill>
                  <a:srgbClr val="7030A0"/>
                </a:solidFill>
              </a:rPr>
              <a:t>Changes in Order of Religion Groups</a:t>
            </a:r>
            <a:endParaRPr lang="en-US" sz="4000" dirty="0">
              <a:solidFill>
                <a:srgbClr val="7030A0"/>
              </a:solidFill>
            </a:endParaRPr>
          </a:p>
        </p:txBody>
      </p:sp>
      <p:graphicFrame>
        <p:nvGraphicFramePr>
          <p:cNvPr id="4" name="Content Placeholder 3"/>
          <p:cNvGraphicFramePr>
            <a:graphicFrameLocks noGrp="1"/>
          </p:cNvGraphicFramePr>
          <p:nvPr>
            <p:ph idx="1"/>
          </p:nvPr>
        </p:nvGraphicFramePr>
        <p:xfrm>
          <a:off x="152397" y="18288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smtClean="0"/>
                        <a:t>Hedonism</a:t>
                      </a:r>
                      <a:endParaRPr lang="en-US" sz="3200" dirty="0"/>
                    </a:p>
                  </a:txBody>
                  <a:tcPr>
                    <a:solidFill>
                      <a:schemeClr val="tx2">
                        <a:lumMod val="40000"/>
                        <a:lumOff val="60000"/>
                      </a:schemeClr>
                    </a:solidFill>
                  </a:tcPr>
                </a:tc>
                <a:tc>
                  <a:txBody>
                    <a:bodyPr/>
                    <a:lstStyle/>
                    <a:p>
                      <a:pPr algn="ctr"/>
                      <a:r>
                        <a:rPr lang="en-US" sz="3200" dirty="0" smtClean="0"/>
                        <a:t>P=</a:t>
                      </a:r>
                      <a:endParaRPr lang="en-US" sz="3200" dirty="0"/>
                    </a:p>
                  </a:txBody>
                  <a:tcPr>
                    <a:solidFill>
                      <a:schemeClr val="tx2">
                        <a:lumMod val="40000"/>
                        <a:lumOff val="60000"/>
                      </a:schemeClr>
                    </a:solidFill>
                  </a:tcPr>
                </a:tc>
                <a:tc>
                  <a:txBody>
                    <a:bodyPr/>
                    <a:lstStyle/>
                    <a:p>
                      <a:pPr algn="ctr"/>
                      <a:r>
                        <a:rPr lang="en-US" sz="3200" dirty="0" smtClean="0"/>
                        <a:t>J&gt;</a:t>
                      </a:r>
                      <a:endParaRPr lang="en-US" sz="3200" dirty="0"/>
                    </a:p>
                  </a:txBody>
                  <a:tcPr>
                    <a:solidFill>
                      <a:schemeClr val="tx2">
                        <a:lumMod val="40000"/>
                        <a:lumOff val="60000"/>
                      </a:schemeClr>
                    </a:solidFill>
                  </a:tcPr>
                </a:tc>
                <a:tc>
                  <a:txBody>
                    <a:bodyPr/>
                    <a:lstStyle/>
                    <a:p>
                      <a:pPr algn="ctr"/>
                      <a:r>
                        <a:rPr lang="en-US" sz="3200" dirty="0" smtClean="0"/>
                        <a:t>NR&gt;</a:t>
                      </a:r>
                      <a:endParaRPr lang="en-US" sz="3200" dirty="0"/>
                    </a:p>
                  </a:txBody>
                  <a:tcPr>
                    <a:solidFill>
                      <a:schemeClr val="tx2">
                        <a:lumMod val="40000"/>
                        <a:lumOff val="60000"/>
                      </a:schemeClr>
                    </a:solidFill>
                  </a:tcPr>
                </a:tc>
                <a:tc>
                  <a:txBody>
                    <a:bodyPr/>
                    <a:lstStyle/>
                    <a:p>
                      <a:pPr algn="ctr"/>
                      <a:r>
                        <a:rPr lang="en-US" sz="3200" dirty="0" smtClean="0"/>
                        <a:t>RC=</a:t>
                      </a:r>
                      <a:endParaRPr lang="en-US" sz="3200" dirty="0"/>
                    </a:p>
                  </a:txBody>
                  <a:tcPr>
                    <a:solidFill>
                      <a:schemeClr val="tx2">
                        <a:lumMod val="40000"/>
                        <a:lumOff val="60000"/>
                      </a:schemeClr>
                    </a:solidFill>
                  </a:tcPr>
                </a:tc>
                <a:tc>
                  <a:txBody>
                    <a:bodyPr/>
                    <a:lstStyle/>
                    <a:p>
                      <a:pPr algn="ctr"/>
                      <a:r>
                        <a:rPr lang="en-US" sz="3200" dirty="0" smtClean="0"/>
                        <a:t>M&gt;</a:t>
                      </a:r>
                      <a:endParaRPr lang="en-US" sz="3200" dirty="0"/>
                    </a:p>
                  </a:txBody>
                  <a:tcPr>
                    <a:solidFill>
                      <a:schemeClr val="tx2">
                        <a:lumMod val="40000"/>
                        <a:lumOff val="60000"/>
                      </a:schemeClr>
                    </a:solidFill>
                  </a:tcPr>
                </a:tc>
                <a:tc>
                  <a:txBody>
                    <a:bodyPr/>
                    <a:lstStyle/>
                    <a:p>
                      <a:pPr algn="ctr"/>
                      <a:r>
                        <a:rPr lang="en-US" sz="3200" dirty="0" smtClean="0"/>
                        <a:t>EO</a:t>
                      </a:r>
                      <a:endParaRPr lang="en-US" sz="3200" dirty="0"/>
                    </a:p>
                  </a:txBody>
                  <a:tcPr>
                    <a:solidFill>
                      <a:schemeClr val="tx2">
                        <a:lumMod val="40000"/>
                        <a:lumOff val="60000"/>
                      </a:schemeClr>
                    </a:solidFill>
                  </a:tcPr>
                </a:tc>
              </a:tr>
            </a:tbl>
          </a:graphicData>
        </a:graphic>
      </p:graphicFrame>
      <p:graphicFrame>
        <p:nvGraphicFramePr>
          <p:cNvPr id="10" name="Content Placeholder 3"/>
          <p:cNvGraphicFramePr>
            <a:graphicFrameLocks/>
          </p:cNvGraphicFramePr>
          <p:nvPr/>
        </p:nvGraphicFramePr>
        <p:xfrm>
          <a:off x="152400" y="12954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smtClean="0"/>
                        <a:t>Hedonism</a:t>
                      </a:r>
                      <a:endParaRPr lang="en-US" sz="3200" dirty="0"/>
                    </a:p>
                  </a:txBody>
                  <a:tcPr>
                    <a:solidFill>
                      <a:schemeClr val="accent2"/>
                    </a:solidFill>
                  </a:tcPr>
                </a:tc>
                <a:tc>
                  <a:txBody>
                    <a:bodyPr/>
                    <a:lstStyle/>
                    <a:p>
                      <a:pPr algn="ctr"/>
                      <a:r>
                        <a:rPr lang="en-US" sz="3200" dirty="0" smtClean="0"/>
                        <a:t>J=</a:t>
                      </a:r>
                      <a:endParaRPr lang="en-US" sz="3200" dirty="0"/>
                    </a:p>
                  </a:txBody>
                  <a:tcPr>
                    <a:solidFill>
                      <a:schemeClr val="accent2"/>
                    </a:solidFill>
                  </a:tcPr>
                </a:tc>
                <a:tc>
                  <a:txBody>
                    <a:bodyPr/>
                    <a:lstStyle/>
                    <a:p>
                      <a:pPr algn="ctr"/>
                      <a:r>
                        <a:rPr lang="en-US" sz="3200" dirty="0" smtClean="0"/>
                        <a:t>NR&gt;</a:t>
                      </a:r>
                      <a:endParaRPr lang="en-US" sz="3200" dirty="0"/>
                    </a:p>
                  </a:txBody>
                  <a:tcPr>
                    <a:solidFill>
                      <a:schemeClr val="accent2"/>
                    </a:solidFill>
                  </a:tcPr>
                </a:tc>
                <a:tc>
                  <a:txBody>
                    <a:bodyPr/>
                    <a:lstStyle/>
                    <a:p>
                      <a:pPr algn="ctr"/>
                      <a:r>
                        <a:rPr lang="en-US" sz="3200" dirty="0" smtClean="0"/>
                        <a:t>P&gt;</a:t>
                      </a:r>
                      <a:endParaRPr lang="en-US" sz="3200" dirty="0"/>
                    </a:p>
                  </a:txBody>
                  <a:tcPr>
                    <a:solidFill>
                      <a:schemeClr val="accent2"/>
                    </a:solidFill>
                  </a:tcPr>
                </a:tc>
                <a:tc>
                  <a:txBody>
                    <a:bodyPr/>
                    <a:lstStyle/>
                    <a:p>
                      <a:pPr algn="ctr"/>
                      <a:r>
                        <a:rPr lang="en-US" sz="3200" dirty="0" smtClean="0"/>
                        <a:t>M&gt;</a:t>
                      </a:r>
                      <a:endParaRPr lang="en-US" sz="3200" dirty="0"/>
                    </a:p>
                  </a:txBody>
                  <a:tcPr>
                    <a:solidFill>
                      <a:schemeClr val="accent2"/>
                    </a:solidFill>
                  </a:tcPr>
                </a:tc>
                <a:tc>
                  <a:txBody>
                    <a:bodyPr/>
                    <a:lstStyle/>
                    <a:p>
                      <a:pPr algn="ctr"/>
                      <a:r>
                        <a:rPr lang="en-US" sz="3200" dirty="0" smtClean="0"/>
                        <a:t>RC&gt;</a:t>
                      </a:r>
                      <a:endParaRPr lang="en-US" sz="3200" dirty="0"/>
                    </a:p>
                  </a:txBody>
                  <a:tcPr>
                    <a:solidFill>
                      <a:schemeClr val="accent2"/>
                    </a:solidFill>
                  </a:tcPr>
                </a:tc>
                <a:tc>
                  <a:txBody>
                    <a:bodyPr/>
                    <a:lstStyle/>
                    <a:p>
                      <a:pPr algn="ctr"/>
                      <a:r>
                        <a:rPr lang="en-US" sz="3200" dirty="0" smtClean="0"/>
                        <a:t>EO</a:t>
                      </a:r>
                      <a:endParaRPr lang="en-US" sz="3200" dirty="0"/>
                    </a:p>
                  </a:txBody>
                  <a:tcPr>
                    <a:solidFill>
                      <a:schemeClr val="accent2"/>
                    </a:solidFill>
                  </a:tcPr>
                </a:tc>
              </a:tr>
            </a:tbl>
          </a:graphicData>
        </a:graphic>
      </p:graphicFrame>
      <p:graphicFrame>
        <p:nvGraphicFramePr>
          <p:cNvPr id="12" name="Table 11"/>
          <p:cNvGraphicFramePr>
            <a:graphicFrameLocks noGrp="1"/>
          </p:cNvGraphicFramePr>
          <p:nvPr/>
        </p:nvGraphicFramePr>
        <p:xfrm>
          <a:off x="167898" y="464820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3200" dirty="0" err="1" smtClean="0"/>
                        <a:t>Univrslm</a:t>
                      </a:r>
                      <a:r>
                        <a:rPr lang="en-US" sz="3200" dirty="0" smtClean="0"/>
                        <a:t>/</a:t>
                      </a:r>
                      <a:r>
                        <a:rPr lang="en-US" sz="3200" dirty="0" err="1" smtClean="0"/>
                        <a:t>Benvlnc</a:t>
                      </a:r>
                      <a:endParaRPr lang="en-US" sz="3200" dirty="0"/>
                    </a:p>
                  </a:txBody>
                  <a:tcPr>
                    <a:solidFill>
                      <a:schemeClr val="tx2">
                        <a:lumMod val="40000"/>
                        <a:lumOff val="60000"/>
                      </a:schemeClr>
                    </a:solidFill>
                  </a:tcPr>
                </a:tc>
                <a:tc>
                  <a:txBody>
                    <a:bodyPr/>
                    <a:lstStyle/>
                    <a:p>
                      <a:pPr algn="ctr"/>
                      <a:r>
                        <a:rPr lang="en-US" sz="3200" dirty="0" smtClean="0"/>
                        <a:t>P&gt;</a:t>
                      </a:r>
                      <a:endParaRPr lang="en-US" sz="3200" dirty="0"/>
                    </a:p>
                  </a:txBody>
                  <a:tcPr>
                    <a:solidFill>
                      <a:schemeClr val="tx2">
                        <a:lumMod val="40000"/>
                        <a:lumOff val="60000"/>
                      </a:schemeClr>
                    </a:solidFill>
                  </a:tcPr>
                </a:tc>
                <a:tc>
                  <a:txBody>
                    <a:bodyPr/>
                    <a:lstStyle/>
                    <a:p>
                      <a:pPr algn="ctr"/>
                      <a:r>
                        <a:rPr lang="en-US" sz="3200" dirty="0" smtClean="0"/>
                        <a:t>RC&gt;</a:t>
                      </a:r>
                      <a:endParaRPr lang="en-US" sz="3200" dirty="0"/>
                    </a:p>
                  </a:txBody>
                  <a:tcPr>
                    <a:solidFill>
                      <a:schemeClr val="tx2">
                        <a:lumMod val="40000"/>
                        <a:lumOff val="60000"/>
                      </a:schemeClr>
                    </a:solidFill>
                  </a:tcPr>
                </a:tc>
                <a:tc>
                  <a:txBody>
                    <a:bodyPr/>
                    <a:lstStyle/>
                    <a:p>
                      <a:pPr algn="ctr"/>
                      <a:r>
                        <a:rPr lang="en-US" sz="3200" dirty="0" smtClean="0"/>
                        <a:t>NR&gt;</a:t>
                      </a:r>
                      <a:endParaRPr lang="en-US" sz="3200" dirty="0"/>
                    </a:p>
                  </a:txBody>
                  <a:tcPr>
                    <a:solidFill>
                      <a:schemeClr val="tx2">
                        <a:lumMod val="40000"/>
                        <a:lumOff val="60000"/>
                      </a:schemeClr>
                    </a:solidFill>
                  </a:tcPr>
                </a:tc>
                <a:tc>
                  <a:txBody>
                    <a:bodyPr/>
                    <a:lstStyle/>
                    <a:p>
                      <a:pPr algn="ctr"/>
                      <a:r>
                        <a:rPr lang="en-US" sz="3200" dirty="0" smtClean="0"/>
                        <a:t>J=</a:t>
                      </a:r>
                      <a:endParaRPr lang="en-US" sz="3200" dirty="0"/>
                    </a:p>
                  </a:txBody>
                  <a:tcPr>
                    <a:solidFill>
                      <a:schemeClr val="tx2">
                        <a:lumMod val="40000"/>
                        <a:lumOff val="60000"/>
                      </a:schemeClr>
                    </a:solidFill>
                  </a:tcPr>
                </a:tc>
                <a:tc>
                  <a:txBody>
                    <a:bodyPr/>
                    <a:lstStyle/>
                    <a:p>
                      <a:pPr algn="ctr"/>
                      <a:r>
                        <a:rPr lang="en-US" sz="3200" dirty="0" smtClean="0"/>
                        <a:t>EO=</a:t>
                      </a:r>
                      <a:endParaRPr lang="en-US" sz="3200" dirty="0"/>
                    </a:p>
                  </a:txBody>
                  <a:tcPr>
                    <a:solidFill>
                      <a:schemeClr val="tx2">
                        <a:lumMod val="40000"/>
                        <a:lumOff val="60000"/>
                      </a:schemeClr>
                    </a:solidFill>
                  </a:tcPr>
                </a:tc>
                <a:tc>
                  <a:txBody>
                    <a:bodyPr/>
                    <a:lstStyle/>
                    <a:p>
                      <a:pPr algn="ctr"/>
                      <a:r>
                        <a:rPr lang="en-US" sz="3200" dirty="0" smtClean="0"/>
                        <a:t>M</a:t>
                      </a:r>
                      <a:endParaRPr lang="en-US" sz="3200" dirty="0"/>
                    </a:p>
                  </a:txBody>
                  <a:tcPr>
                    <a:solidFill>
                      <a:schemeClr val="tx2">
                        <a:lumMod val="40000"/>
                        <a:lumOff val="60000"/>
                      </a:schemeClr>
                    </a:solidFill>
                  </a:tcPr>
                </a:tc>
              </a:tr>
            </a:tbl>
          </a:graphicData>
        </a:graphic>
      </p:graphicFrame>
      <p:graphicFrame>
        <p:nvGraphicFramePr>
          <p:cNvPr id="13" name="Table 12"/>
          <p:cNvGraphicFramePr>
            <a:graphicFrameLocks noGrp="1"/>
          </p:cNvGraphicFramePr>
          <p:nvPr/>
        </p:nvGraphicFramePr>
        <p:xfrm>
          <a:off x="152400" y="411480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3200" dirty="0" err="1" smtClean="0"/>
                        <a:t>Univrslm</a:t>
                      </a:r>
                      <a:r>
                        <a:rPr lang="en-US" sz="3200" dirty="0" smtClean="0"/>
                        <a:t>/</a:t>
                      </a:r>
                      <a:r>
                        <a:rPr lang="en-US" sz="3200" dirty="0" err="1" smtClean="0"/>
                        <a:t>Benvlnc</a:t>
                      </a:r>
                      <a:endParaRPr lang="en-US" sz="3200" dirty="0"/>
                    </a:p>
                  </a:txBody>
                  <a:tcPr>
                    <a:solidFill>
                      <a:schemeClr val="accent2"/>
                    </a:solidFill>
                  </a:tcPr>
                </a:tc>
                <a:tc>
                  <a:txBody>
                    <a:bodyPr/>
                    <a:lstStyle/>
                    <a:p>
                      <a:pPr algn="ctr"/>
                      <a:r>
                        <a:rPr lang="en-US" sz="3200" dirty="0" smtClean="0"/>
                        <a:t>P&gt;</a:t>
                      </a:r>
                      <a:endParaRPr lang="en-US" sz="3200" dirty="0"/>
                    </a:p>
                  </a:txBody>
                  <a:tcPr>
                    <a:solidFill>
                      <a:schemeClr val="accent2"/>
                    </a:solidFill>
                  </a:tcPr>
                </a:tc>
                <a:tc>
                  <a:txBody>
                    <a:bodyPr/>
                    <a:lstStyle/>
                    <a:p>
                      <a:pPr algn="ctr"/>
                      <a:r>
                        <a:rPr lang="en-US" sz="3200" dirty="0" smtClean="0"/>
                        <a:t>RC&gt;</a:t>
                      </a:r>
                      <a:endParaRPr lang="en-US" sz="3200" dirty="0"/>
                    </a:p>
                  </a:txBody>
                  <a:tcPr>
                    <a:solidFill>
                      <a:schemeClr val="accent2"/>
                    </a:solidFill>
                  </a:tcPr>
                </a:tc>
                <a:tc>
                  <a:txBody>
                    <a:bodyPr/>
                    <a:lstStyle/>
                    <a:p>
                      <a:pPr algn="ctr"/>
                      <a:r>
                        <a:rPr lang="en-US" sz="3200" dirty="0" smtClean="0"/>
                        <a:t>NR&gt;</a:t>
                      </a:r>
                      <a:endParaRPr lang="en-US" sz="3200" dirty="0"/>
                    </a:p>
                  </a:txBody>
                  <a:tcPr>
                    <a:solidFill>
                      <a:schemeClr val="accent2"/>
                    </a:solidFill>
                  </a:tcPr>
                </a:tc>
                <a:tc>
                  <a:txBody>
                    <a:bodyPr/>
                    <a:lstStyle/>
                    <a:p>
                      <a:pPr algn="ctr"/>
                      <a:r>
                        <a:rPr lang="en-US" sz="3200" dirty="0" smtClean="0"/>
                        <a:t>J=</a:t>
                      </a:r>
                      <a:endParaRPr lang="en-US" sz="3200" dirty="0"/>
                    </a:p>
                  </a:txBody>
                  <a:tcPr>
                    <a:solidFill>
                      <a:schemeClr val="accent2"/>
                    </a:solidFill>
                  </a:tcPr>
                </a:tc>
                <a:tc>
                  <a:txBody>
                    <a:bodyPr/>
                    <a:lstStyle/>
                    <a:p>
                      <a:pPr algn="ctr"/>
                      <a:r>
                        <a:rPr lang="en-US" sz="3200" dirty="0" smtClean="0"/>
                        <a:t>EO&gt;</a:t>
                      </a:r>
                      <a:endParaRPr lang="en-US" sz="3200" dirty="0"/>
                    </a:p>
                  </a:txBody>
                  <a:tcPr>
                    <a:solidFill>
                      <a:schemeClr val="accent2"/>
                    </a:solidFill>
                  </a:tcPr>
                </a:tc>
                <a:tc>
                  <a:txBody>
                    <a:bodyPr/>
                    <a:lstStyle/>
                    <a:p>
                      <a:pPr algn="ctr"/>
                      <a:r>
                        <a:rPr lang="en-US" sz="3200" dirty="0" smtClean="0"/>
                        <a:t>M</a:t>
                      </a:r>
                      <a:endParaRPr lang="en-US" sz="3200" dirty="0"/>
                    </a:p>
                  </a:txBody>
                  <a:tcPr>
                    <a:solidFill>
                      <a:schemeClr val="accent2"/>
                    </a:solidFill>
                  </a:tcPr>
                </a:tc>
              </a:tr>
            </a:tbl>
          </a:graphicData>
        </a:graphic>
      </p:graphicFrame>
      <p:graphicFrame>
        <p:nvGraphicFramePr>
          <p:cNvPr id="9" name="Table 8"/>
          <p:cNvGraphicFramePr>
            <a:graphicFrameLocks noGrp="1"/>
          </p:cNvGraphicFramePr>
          <p:nvPr/>
        </p:nvGraphicFramePr>
        <p:xfrm>
          <a:off x="152400" y="266700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3200" dirty="0" smtClean="0"/>
                        <a:t>Power/</a:t>
                      </a:r>
                      <a:r>
                        <a:rPr lang="en-US" sz="3200" dirty="0" err="1" smtClean="0"/>
                        <a:t>Achievmnt</a:t>
                      </a:r>
                      <a:endParaRPr lang="en-US" sz="3200" dirty="0"/>
                    </a:p>
                  </a:txBody>
                  <a:tcPr>
                    <a:solidFill>
                      <a:schemeClr val="accent2"/>
                    </a:solidFill>
                  </a:tcPr>
                </a:tc>
                <a:tc>
                  <a:txBody>
                    <a:bodyPr/>
                    <a:lstStyle/>
                    <a:p>
                      <a:pPr algn="ctr"/>
                      <a:r>
                        <a:rPr lang="en-US" sz="3200" dirty="0" smtClean="0"/>
                        <a:t>M&gt;</a:t>
                      </a:r>
                      <a:endParaRPr lang="en-US" sz="3200" dirty="0"/>
                    </a:p>
                  </a:txBody>
                  <a:tcPr>
                    <a:solidFill>
                      <a:schemeClr val="accent2"/>
                    </a:solidFill>
                  </a:tcPr>
                </a:tc>
                <a:tc>
                  <a:txBody>
                    <a:bodyPr/>
                    <a:lstStyle/>
                    <a:p>
                      <a:pPr algn="ctr"/>
                      <a:r>
                        <a:rPr lang="en-US" sz="3200" dirty="0" smtClean="0"/>
                        <a:t>J=</a:t>
                      </a:r>
                      <a:endParaRPr lang="en-US" sz="3200" dirty="0"/>
                    </a:p>
                  </a:txBody>
                  <a:tcPr>
                    <a:solidFill>
                      <a:schemeClr val="accent2"/>
                    </a:solidFill>
                  </a:tcPr>
                </a:tc>
                <a:tc>
                  <a:txBody>
                    <a:bodyPr/>
                    <a:lstStyle/>
                    <a:p>
                      <a:pPr algn="ctr"/>
                      <a:r>
                        <a:rPr lang="en-US" sz="3200" dirty="0" smtClean="0"/>
                        <a:t>EO&gt;</a:t>
                      </a:r>
                      <a:endParaRPr lang="en-US" sz="3200" dirty="0"/>
                    </a:p>
                  </a:txBody>
                  <a:tcPr>
                    <a:solidFill>
                      <a:schemeClr val="accent2"/>
                    </a:solidFill>
                  </a:tcPr>
                </a:tc>
                <a:tc>
                  <a:txBody>
                    <a:bodyPr/>
                    <a:lstStyle/>
                    <a:p>
                      <a:pPr algn="ctr"/>
                      <a:r>
                        <a:rPr lang="en-US" sz="3200" dirty="0" smtClean="0"/>
                        <a:t>NR&gt;</a:t>
                      </a:r>
                      <a:endParaRPr lang="en-US" sz="3200" dirty="0"/>
                    </a:p>
                  </a:txBody>
                  <a:tcPr>
                    <a:solidFill>
                      <a:schemeClr val="accent2"/>
                    </a:solidFill>
                  </a:tcPr>
                </a:tc>
                <a:tc>
                  <a:txBody>
                    <a:bodyPr/>
                    <a:lstStyle/>
                    <a:p>
                      <a:pPr algn="ctr"/>
                      <a:r>
                        <a:rPr lang="en-US" sz="3200" dirty="0" smtClean="0"/>
                        <a:t>RC&gt;</a:t>
                      </a:r>
                      <a:endParaRPr lang="en-US" sz="3200" dirty="0"/>
                    </a:p>
                  </a:txBody>
                  <a:tcPr>
                    <a:solidFill>
                      <a:schemeClr val="accent2"/>
                    </a:solidFill>
                  </a:tcPr>
                </a:tc>
                <a:tc>
                  <a:txBody>
                    <a:bodyPr/>
                    <a:lstStyle/>
                    <a:p>
                      <a:pPr algn="ctr"/>
                      <a:r>
                        <a:rPr lang="en-US" sz="3200" dirty="0" smtClean="0"/>
                        <a:t>P</a:t>
                      </a:r>
                      <a:endParaRPr lang="en-US" sz="3200" dirty="0"/>
                    </a:p>
                  </a:txBody>
                  <a:tcPr>
                    <a:solidFill>
                      <a:schemeClr val="accent2"/>
                    </a:solidFill>
                  </a:tcPr>
                </a:tc>
              </a:tr>
            </a:tbl>
          </a:graphicData>
        </a:graphic>
      </p:graphicFrame>
      <p:graphicFrame>
        <p:nvGraphicFramePr>
          <p:cNvPr id="14" name="Table 13"/>
          <p:cNvGraphicFramePr>
            <a:graphicFrameLocks noGrp="1"/>
          </p:cNvGraphicFramePr>
          <p:nvPr/>
        </p:nvGraphicFramePr>
        <p:xfrm>
          <a:off x="152400" y="320040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3200" dirty="0" smtClean="0"/>
                        <a:t>Power/</a:t>
                      </a:r>
                      <a:r>
                        <a:rPr lang="en-US" sz="3200" dirty="0" err="1" smtClean="0"/>
                        <a:t>Achievmnt</a:t>
                      </a:r>
                      <a:endParaRPr lang="en-US" sz="3200" dirty="0"/>
                    </a:p>
                  </a:txBody>
                  <a:tcPr>
                    <a:solidFill>
                      <a:schemeClr val="tx2">
                        <a:lumMod val="40000"/>
                        <a:lumOff val="60000"/>
                      </a:schemeClr>
                    </a:solidFill>
                  </a:tcPr>
                </a:tc>
                <a:tc>
                  <a:txBody>
                    <a:bodyPr/>
                    <a:lstStyle/>
                    <a:p>
                      <a:pPr algn="ctr"/>
                      <a:r>
                        <a:rPr lang="en-US" sz="3200" dirty="0" smtClean="0"/>
                        <a:t>M&gt;</a:t>
                      </a:r>
                      <a:endParaRPr lang="en-US" sz="3200" dirty="0"/>
                    </a:p>
                  </a:txBody>
                  <a:tcPr>
                    <a:solidFill>
                      <a:schemeClr val="tx2">
                        <a:lumMod val="40000"/>
                        <a:lumOff val="60000"/>
                      </a:schemeClr>
                    </a:solidFill>
                  </a:tcPr>
                </a:tc>
                <a:tc>
                  <a:txBody>
                    <a:bodyPr/>
                    <a:lstStyle/>
                    <a:p>
                      <a:pPr algn="ctr"/>
                      <a:r>
                        <a:rPr lang="en-US" sz="3200" dirty="0" smtClean="0"/>
                        <a:t>EO=</a:t>
                      </a:r>
                      <a:endParaRPr lang="en-US" sz="3200" dirty="0"/>
                    </a:p>
                  </a:txBody>
                  <a:tcPr>
                    <a:solidFill>
                      <a:schemeClr val="tx2">
                        <a:lumMod val="40000"/>
                        <a:lumOff val="60000"/>
                      </a:schemeClr>
                    </a:solidFill>
                  </a:tcPr>
                </a:tc>
                <a:tc>
                  <a:txBody>
                    <a:bodyPr/>
                    <a:lstStyle/>
                    <a:p>
                      <a:pPr algn="ctr"/>
                      <a:r>
                        <a:rPr lang="en-US" sz="3200" dirty="0" smtClean="0"/>
                        <a:t>J&gt;</a:t>
                      </a:r>
                      <a:endParaRPr lang="en-US" sz="3200" dirty="0"/>
                    </a:p>
                  </a:txBody>
                  <a:tcPr>
                    <a:solidFill>
                      <a:schemeClr val="tx2">
                        <a:lumMod val="40000"/>
                        <a:lumOff val="60000"/>
                      </a:schemeClr>
                    </a:solidFill>
                  </a:tcPr>
                </a:tc>
                <a:tc>
                  <a:txBody>
                    <a:bodyPr/>
                    <a:lstStyle/>
                    <a:p>
                      <a:pPr algn="ctr"/>
                      <a:r>
                        <a:rPr lang="en-US" sz="3200" dirty="0" smtClean="0"/>
                        <a:t>NR&gt;</a:t>
                      </a:r>
                      <a:endParaRPr lang="en-US" sz="3200" dirty="0"/>
                    </a:p>
                  </a:txBody>
                  <a:tcPr>
                    <a:solidFill>
                      <a:schemeClr val="tx2">
                        <a:lumMod val="40000"/>
                        <a:lumOff val="60000"/>
                      </a:schemeClr>
                    </a:solidFill>
                  </a:tcPr>
                </a:tc>
                <a:tc>
                  <a:txBody>
                    <a:bodyPr/>
                    <a:lstStyle/>
                    <a:p>
                      <a:pPr algn="ctr"/>
                      <a:r>
                        <a:rPr lang="en-US" sz="3200" dirty="0" smtClean="0"/>
                        <a:t>RC&gt;</a:t>
                      </a:r>
                      <a:endParaRPr lang="en-US" sz="3200" dirty="0"/>
                    </a:p>
                  </a:txBody>
                  <a:tcPr>
                    <a:solidFill>
                      <a:schemeClr val="tx2">
                        <a:lumMod val="40000"/>
                        <a:lumOff val="60000"/>
                      </a:schemeClr>
                    </a:solidFill>
                  </a:tcPr>
                </a:tc>
                <a:tc>
                  <a:txBody>
                    <a:bodyPr/>
                    <a:lstStyle/>
                    <a:p>
                      <a:pPr algn="ctr"/>
                      <a:r>
                        <a:rPr lang="en-US" sz="3200" dirty="0" smtClean="0"/>
                        <a:t>P</a:t>
                      </a:r>
                      <a:endParaRPr lang="en-US" sz="3200" dirty="0"/>
                    </a:p>
                  </a:txBody>
                  <a:tcPr>
                    <a:solidFill>
                      <a:schemeClr val="tx2">
                        <a:lumMod val="40000"/>
                        <a:lumOff val="60000"/>
                      </a:schemeClr>
                    </a:solidFill>
                  </a:tcPr>
                </a:tc>
              </a:tr>
            </a:tbl>
          </a:graphicData>
        </a:graphic>
      </p:graphicFrame>
      <p:sp>
        <p:nvSpPr>
          <p:cNvPr id="15" name="TextBox 14"/>
          <p:cNvSpPr txBox="1"/>
          <p:nvPr/>
        </p:nvSpPr>
        <p:spPr>
          <a:xfrm>
            <a:off x="1219200" y="609600"/>
            <a:ext cx="2133600" cy="523220"/>
          </a:xfrm>
          <a:prstGeom prst="rect">
            <a:avLst/>
          </a:prstGeom>
          <a:noFill/>
        </p:spPr>
        <p:txBody>
          <a:bodyPr wrap="square" rtlCol="0">
            <a:spAutoFit/>
          </a:bodyPr>
          <a:lstStyle/>
          <a:p>
            <a:r>
              <a:rPr lang="en-US" sz="2800" b="1" dirty="0" smtClean="0">
                <a:solidFill>
                  <a:schemeClr val="accent2"/>
                </a:solidFill>
              </a:rPr>
              <a:t>No Controls</a:t>
            </a:r>
            <a:endParaRPr lang="en-US" sz="2400" b="1" dirty="0">
              <a:solidFill>
                <a:schemeClr val="accent2"/>
              </a:solidFill>
            </a:endParaRPr>
          </a:p>
        </p:txBody>
      </p:sp>
      <p:sp>
        <p:nvSpPr>
          <p:cNvPr id="16" name="TextBox 15"/>
          <p:cNvSpPr txBox="1"/>
          <p:nvPr/>
        </p:nvSpPr>
        <p:spPr>
          <a:xfrm>
            <a:off x="4724400" y="609600"/>
            <a:ext cx="3200400" cy="523220"/>
          </a:xfrm>
          <a:prstGeom prst="rect">
            <a:avLst/>
          </a:prstGeom>
          <a:noFill/>
        </p:spPr>
        <p:txBody>
          <a:bodyPr wrap="square" rtlCol="0">
            <a:spAutoFit/>
          </a:bodyPr>
          <a:lstStyle/>
          <a:p>
            <a:r>
              <a:rPr lang="en-US" sz="2800" b="1" dirty="0" smtClean="0">
                <a:solidFill>
                  <a:schemeClr val="tx2">
                    <a:lumMod val="60000"/>
                    <a:lumOff val="40000"/>
                  </a:schemeClr>
                </a:solidFill>
              </a:rPr>
              <a:t>Individual Controls</a:t>
            </a:r>
            <a:endParaRPr lang="en-US" sz="2400" b="1" dirty="0">
              <a:solidFill>
                <a:schemeClr val="tx2">
                  <a:lumMod val="60000"/>
                  <a:lumOff val="40000"/>
                </a:schemeClr>
              </a:solidFill>
            </a:endParaRPr>
          </a:p>
        </p:txBody>
      </p:sp>
      <p:sp>
        <p:nvSpPr>
          <p:cNvPr id="17" name="TextBox 16"/>
          <p:cNvSpPr txBox="1"/>
          <p:nvPr/>
        </p:nvSpPr>
        <p:spPr>
          <a:xfrm>
            <a:off x="838200" y="5334000"/>
            <a:ext cx="7543800" cy="461665"/>
          </a:xfrm>
          <a:prstGeom prst="rect">
            <a:avLst/>
          </a:prstGeom>
          <a:noFill/>
        </p:spPr>
        <p:txBody>
          <a:bodyPr wrap="square" rtlCol="0">
            <a:spAutoFit/>
          </a:bodyPr>
          <a:lstStyle/>
          <a:p>
            <a:pPr algn="ctr"/>
            <a:r>
              <a:rPr lang="en-US" sz="2400" dirty="0" smtClean="0"/>
              <a:t>Overall, order of religion differences changes little. </a:t>
            </a:r>
          </a:p>
        </p:txBody>
      </p:sp>
      <p:sp>
        <p:nvSpPr>
          <p:cNvPr id="18" name="TextBox 17"/>
          <p:cNvSpPr txBox="1"/>
          <p:nvPr/>
        </p:nvSpPr>
        <p:spPr>
          <a:xfrm>
            <a:off x="533400" y="5791200"/>
            <a:ext cx="8305800" cy="800219"/>
          </a:xfrm>
          <a:prstGeom prst="rect">
            <a:avLst/>
          </a:prstGeom>
          <a:noFill/>
        </p:spPr>
        <p:txBody>
          <a:bodyPr wrap="square" rtlCol="0">
            <a:spAutoFit/>
          </a:bodyPr>
          <a:lstStyle/>
          <a:p>
            <a:pPr algn="ctr"/>
            <a:r>
              <a:rPr lang="en-US" sz="2800" dirty="0" smtClean="0"/>
              <a:t>What about strength of effects? reduced or increased?</a:t>
            </a:r>
          </a:p>
          <a:p>
            <a:pPr algn="ctr"/>
            <a:endParaRPr lang="en-US" dirty="0"/>
          </a:p>
        </p:txBody>
      </p:sp>
      <p:cxnSp>
        <p:nvCxnSpPr>
          <p:cNvPr id="20" name="Straight Arrow Connector 19"/>
          <p:cNvCxnSpPr/>
          <p:nvPr/>
        </p:nvCxnSpPr>
        <p:spPr>
          <a:xfrm flipH="1">
            <a:off x="4191000" y="1650642"/>
            <a:ext cx="1283595" cy="4829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solidFill>
                  <a:srgbClr val="7030A0"/>
                </a:solidFill>
              </a:rPr>
              <a:t>Changes in Strength of Religion Effects</a:t>
            </a:r>
            <a:endParaRPr lang="en-US" sz="3600" b="1" dirty="0">
              <a:solidFill>
                <a:srgbClr val="7030A0"/>
              </a:solidFill>
            </a:endParaRPr>
          </a:p>
        </p:txBody>
      </p:sp>
      <p:sp>
        <p:nvSpPr>
          <p:cNvPr id="3" name="Content Placeholder 2"/>
          <p:cNvSpPr>
            <a:spLocks noGrp="1"/>
          </p:cNvSpPr>
          <p:nvPr>
            <p:ph idx="1"/>
          </p:nvPr>
        </p:nvSpPr>
        <p:spPr>
          <a:xfrm>
            <a:off x="152400" y="808037"/>
            <a:ext cx="8839200" cy="5516563"/>
          </a:xfrm>
        </p:spPr>
        <p:txBody>
          <a:bodyPr>
            <a:normAutofit/>
          </a:bodyPr>
          <a:lstStyle/>
          <a:p>
            <a:pPr algn="ctr">
              <a:buNone/>
            </a:pPr>
            <a:r>
              <a:rPr lang="en-US" sz="2800" dirty="0" smtClean="0"/>
              <a:t>Controlling age, education, gender, immigrant status, religiosity, reduces variance religion group explains</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spcBef>
                <a:spcPts val="1800"/>
              </a:spcBef>
              <a:buNone/>
            </a:pPr>
            <a:r>
              <a:rPr lang="en-US" sz="2800" dirty="0" smtClean="0"/>
              <a:t>Age explains mean 6.5% variance, more in all but </a:t>
            </a:r>
            <a:r>
              <a:rPr lang="en-US" sz="2800" dirty="0" err="1" smtClean="0"/>
              <a:t>PowAch</a:t>
            </a:r>
            <a:r>
              <a:rPr lang="en-US" sz="2800" dirty="0" smtClean="0"/>
              <a:t>, </a:t>
            </a:r>
          </a:p>
          <a:p>
            <a:pPr>
              <a:spcBef>
                <a:spcPts val="1200"/>
              </a:spcBef>
              <a:buNone/>
            </a:pPr>
            <a:r>
              <a:rPr lang="en-US" sz="2800" dirty="0" smtClean="0"/>
              <a:t>Religion still explains more variance than education, gender, religiosity, or immigrant status</a:t>
            </a:r>
          </a:p>
          <a:p>
            <a:pPr>
              <a:buNone/>
            </a:pPr>
            <a:endParaRPr lang="en-US" sz="2800" dirty="0"/>
          </a:p>
        </p:txBody>
      </p:sp>
      <p:graphicFrame>
        <p:nvGraphicFramePr>
          <p:cNvPr id="5" name="Table 4"/>
          <p:cNvGraphicFramePr>
            <a:graphicFrameLocks noGrp="1"/>
          </p:cNvGraphicFramePr>
          <p:nvPr/>
        </p:nvGraphicFramePr>
        <p:xfrm>
          <a:off x="152398" y="1905000"/>
          <a:ext cx="8839204" cy="2409312"/>
        </p:xfrm>
        <a:graphic>
          <a:graphicData uri="http://schemas.openxmlformats.org/drawingml/2006/table">
            <a:tbl>
              <a:tblPr firstRow="1" bandRow="1">
                <a:tableStyleId>{5C22544A-7EE6-4342-B048-85BDC9FD1C3A}</a:tableStyleId>
              </a:tblPr>
              <a:tblGrid>
                <a:gridCol w="1752602"/>
                <a:gridCol w="1137137"/>
                <a:gridCol w="1189893"/>
                <a:gridCol w="1189893"/>
                <a:gridCol w="1189893"/>
                <a:gridCol w="1189893"/>
                <a:gridCol w="1189893"/>
              </a:tblGrid>
              <a:tr h="803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Controls</a:t>
                      </a:r>
                    </a:p>
                  </a:txBody>
                  <a:tcPr anchor="ctr"/>
                </a:tc>
                <a:tc>
                  <a:txBody>
                    <a:bodyPr/>
                    <a:lstStyle/>
                    <a:p>
                      <a:pPr algn="ctr" fontAlgn="b"/>
                      <a:r>
                        <a:rPr lang="en-US" sz="1800" b="1" i="0" u="none" strike="noStrike" dirty="0" err="1">
                          <a:solidFill>
                            <a:srgbClr val="000000"/>
                          </a:solidFill>
                          <a:latin typeface="Arial"/>
                        </a:rPr>
                        <a:t>Secur</a:t>
                      </a:r>
                      <a:endParaRPr lang="en-US" sz="1800" b="1" i="0" u="none" strike="noStrike" dirty="0">
                        <a:solidFill>
                          <a:srgbClr val="000000"/>
                        </a:solidFill>
                        <a:latin typeface="Arial"/>
                      </a:endParaRPr>
                    </a:p>
                  </a:txBody>
                  <a:tcPr marL="9525" marR="9525" marT="9525" marB="0" anchor="ctr"/>
                </a:tc>
                <a:tc>
                  <a:txBody>
                    <a:bodyPr/>
                    <a:lstStyle/>
                    <a:p>
                      <a:pPr algn="ctr" fontAlgn="b"/>
                      <a:r>
                        <a:rPr lang="en-US" sz="1800" b="1" i="0" u="none" strike="noStrike" dirty="0" err="1">
                          <a:solidFill>
                            <a:srgbClr val="000000"/>
                          </a:solidFill>
                          <a:latin typeface="Arial"/>
                        </a:rPr>
                        <a:t>ConfTrad</a:t>
                      </a:r>
                      <a:endParaRPr lang="en-US" sz="1800" b="1" i="0" u="none" strike="noStrike" dirty="0">
                        <a:solidFill>
                          <a:srgbClr val="000000"/>
                        </a:solidFill>
                        <a:latin typeface="Arial"/>
                      </a:endParaRPr>
                    </a:p>
                  </a:txBody>
                  <a:tcPr marL="9525" marR="9525" marT="9525" marB="0" anchor="ctr"/>
                </a:tc>
                <a:tc>
                  <a:txBody>
                    <a:bodyPr/>
                    <a:lstStyle/>
                    <a:p>
                      <a:pPr algn="ctr" fontAlgn="b"/>
                      <a:r>
                        <a:rPr lang="en-US" sz="1800" b="1" i="0" u="none" strike="noStrike" dirty="0" err="1" smtClean="0">
                          <a:solidFill>
                            <a:srgbClr val="000000"/>
                          </a:solidFill>
                          <a:latin typeface="Arial"/>
                        </a:rPr>
                        <a:t>SDirStim</a:t>
                      </a:r>
                      <a:endParaRPr lang="en-US" sz="1800" b="1" i="0" u="none" strike="noStrike" dirty="0">
                        <a:solidFill>
                          <a:srgbClr val="000000"/>
                        </a:solidFill>
                        <a:latin typeface="Arial"/>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err="1" smtClean="0">
                          <a:solidFill>
                            <a:srgbClr val="000000"/>
                          </a:solidFill>
                          <a:latin typeface="Arial"/>
                        </a:rPr>
                        <a:t>Hedon</a:t>
                      </a:r>
                      <a:endParaRPr lang="en-US" sz="1800" b="1" i="0" u="none" strike="noStrike" dirty="0">
                        <a:solidFill>
                          <a:srgbClr val="000000"/>
                        </a:solidFill>
                        <a:latin typeface="Arial"/>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err="1" smtClean="0">
                          <a:solidFill>
                            <a:srgbClr val="000000"/>
                          </a:solidFill>
                          <a:latin typeface="Arial"/>
                        </a:rPr>
                        <a:t>UnivBene</a:t>
                      </a:r>
                      <a:endParaRPr lang="en-US" sz="1800" b="1" i="0" u="none" strike="noStrike" dirty="0">
                        <a:solidFill>
                          <a:srgbClr val="000000"/>
                        </a:solidFill>
                        <a:latin typeface="Arial"/>
                      </a:endParaRPr>
                    </a:p>
                  </a:txBody>
                  <a:tcPr marL="9525" marR="9525" marT="9525" marB="0" anchor="ctr"/>
                </a:tc>
                <a:tc>
                  <a:txBody>
                    <a:bodyPr/>
                    <a:lstStyle/>
                    <a:p>
                      <a:pPr algn="ctr" fontAlgn="b"/>
                      <a:r>
                        <a:rPr lang="en-US" sz="1800" b="1" i="0" u="none" strike="noStrike" dirty="0" err="1">
                          <a:solidFill>
                            <a:srgbClr val="000000"/>
                          </a:solidFill>
                          <a:latin typeface="Arial"/>
                        </a:rPr>
                        <a:t>PowAch</a:t>
                      </a:r>
                      <a:r>
                        <a:rPr lang="en-US" sz="1800" b="1" i="0" u="none" strike="noStrike" dirty="0">
                          <a:solidFill>
                            <a:srgbClr val="000000"/>
                          </a:solidFill>
                          <a:latin typeface="Arial"/>
                        </a:rPr>
                        <a:t> </a:t>
                      </a:r>
                    </a:p>
                  </a:txBody>
                  <a:tcPr marL="9525" marR="9525" marT="9525" marB="0" anchor="ctr"/>
                </a:tc>
              </a:tr>
              <a:tr h="803104">
                <a:tc>
                  <a:txBody>
                    <a:bodyPr/>
                    <a:lstStyle/>
                    <a:p>
                      <a:r>
                        <a:rPr lang="en-US" sz="2000" b="1" dirty="0" smtClean="0"/>
                        <a:t>None</a:t>
                      </a:r>
                      <a:endParaRPr lang="en-US" sz="2000" b="1" dirty="0"/>
                    </a:p>
                  </a:txBody>
                  <a:tcPr anchor="ctr"/>
                </a:tc>
                <a:tc>
                  <a:txBody>
                    <a:bodyPr/>
                    <a:lstStyle/>
                    <a:p>
                      <a:pPr algn="ctr" fontAlgn="t"/>
                      <a:r>
                        <a:rPr lang="en-US" sz="1800" b="0" i="0" u="none" strike="noStrike" dirty="0" smtClean="0">
                          <a:solidFill>
                            <a:srgbClr val="000000"/>
                          </a:solidFill>
                          <a:latin typeface="Arial"/>
                        </a:rPr>
                        <a:t>2.4%</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6.3.%</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3.3%</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3.0%</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4.8%</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6.5%</a:t>
                      </a:r>
                      <a:endParaRPr lang="en-US" sz="1800" b="0" i="0" u="none" strike="noStrike" dirty="0">
                        <a:solidFill>
                          <a:srgbClr val="000000"/>
                        </a:solidFill>
                        <a:latin typeface="Arial"/>
                      </a:endParaRPr>
                    </a:p>
                  </a:txBody>
                  <a:tcPr marL="9525" marR="9525" marT="9525" marB="0" anchor="ctr"/>
                </a:tc>
              </a:tr>
              <a:tr h="803104">
                <a:tc>
                  <a:txBody>
                    <a:bodyPr/>
                    <a:lstStyle/>
                    <a:p>
                      <a:r>
                        <a:rPr lang="en-US" sz="2000" b="1" dirty="0" smtClean="0"/>
                        <a:t>Individual characteristics</a:t>
                      </a:r>
                      <a:endParaRPr lang="en-US" sz="2000" b="1" dirty="0"/>
                    </a:p>
                  </a:txBody>
                  <a:tcPr/>
                </a:tc>
                <a:tc>
                  <a:txBody>
                    <a:bodyPr/>
                    <a:lstStyle/>
                    <a:p>
                      <a:pPr algn="ctr" fontAlgn="b"/>
                      <a:r>
                        <a:rPr lang="en-US" sz="1800" b="0" i="0" u="none" strike="noStrike" dirty="0" smtClean="0">
                          <a:solidFill>
                            <a:srgbClr val="000000"/>
                          </a:solidFill>
                          <a:latin typeface="Arial" pitchFamily="34" charset="0"/>
                          <a:cs typeface="Arial" pitchFamily="34" charset="0"/>
                        </a:rPr>
                        <a:t>2.1%</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0.8%</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2.7%</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1.2%</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1.1%</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4.8%</a:t>
                      </a:r>
                      <a:endParaRPr lang="en-US" sz="1800" b="0" i="0" u="none" strike="noStrike" dirty="0">
                        <a:solidFill>
                          <a:srgbClr val="000000"/>
                        </a:solidFill>
                        <a:latin typeface="Arial" pitchFamily="34" charset="0"/>
                        <a:cs typeface="Arial" pitchFamily="34" charset="0"/>
                      </a:endParaRPr>
                    </a:p>
                  </a:txBody>
                  <a:tcPr marL="0" marR="0" marT="0" marB="0" anchor="ctr"/>
                </a:tc>
              </a:tr>
            </a:tbl>
          </a:graphicData>
        </a:graphic>
      </p:graphicFrame>
      <p:cxnSp>
        <p:nvCxnSpPr>
          <p:cNvPr id="7" name="Straight Arrow Connector 6"/>
          <p:cNvCxnSpPr/>
          <p:nvPr/>
        </p:nvCxnSpPr>
        <p:spPr>
          <a:xfrm>
            <a:off x="7162800" y="3276600"/>
            <a:ext cx="0" cy="533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3600" y="3276600"/>
            <a:ext cx="0" cy="533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56716" y="3276600"/>
            <a:ext cx="0" cy="533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b="1" dirty="0" smtClean="0">
                <a:solidFill>
                  <a:srgbClr val="7030A0"/>
                </a:solidFill>
              </a:rPr>
              <a:t>Distorted Lens?—Country Not Religion?</a:t>
            </a:r>
            <a:endParaRPr lang="en-US" sz="3600" dirty="0"/>
          </a:p>
        </p:txBody>
      </p:sp>
      <p:sp>
        <p:nvSpPr>
          <p:cNvPr id="3" name="Content Placeholder 2"/>
          <p:cNvSpPr>
            <a:spLocks noGrp="1"/>
          </p:cNvSpPr>
          <p:nvPr>
            <p:ph idx="1"/>
          </p:nvPr>
        </p:nvSpPr>
        <p:spPr>
          <a:xfrm>
            <a:off x="457200" y="609600"/>
            <a:ext cx="8229600" cy="6248400"/>
          </a:xfrm>
        </p:spPr>
        <p:txBody>
          <a:bodyPr>
            <a:normAutofit lnSpcReduction="10000"/>
          </a:bodyPr>
          <a:lstStyle/>
          <a:p>
            <a:r>
              <a:rPr lang="en-US" sz="2800" dirty="0" smtClean="0"/>
              <a:t>Country differences  confounded with religion</a:t>
            </a:r>
          </a:p>
          <a:p>
            <a:pPr lvl="1"/>
            <a:r>
              <a:rPr lang="en-US" sz="2400" dirty="0" smtClean="0"/>
              <a:t>Economic, security, historical, political factors</a:t>
            </a:r>
          </a:p>
          <a:p>
            <a:pPr lvl="1"/>
            <a:r>
              <a:rPr lang="en-US" sz="2400" dirty="0" smtClean="0"/>
              <a:t>Majority vs. minority religion in country</a:t>
            </a:r>
          </a:p>
          <a:p>
            <a:r>
              <a:rPr lang="en-US" sz="2800" dirty="0" smtClean="0"/>
              <a:t>Example: Finland vs. Russia (</a:t>
            </a:r>
            <a:r>
              <a:rPr lang="en-US" sz="2400" dirty="0" smtClean="0"/>
              <a:t>Protestant vs. E Orthodox)</a:t>
            </a:r>
            <a:endParaRPr lang="en-US" sz="2800" dirty="0" smtClean="0"/>
          </a:p>
          <a:p>
            <a:endParaRPr lang="en-US" sz="2800" dirty="0" smtClean="0">
              <a:solidFill>
                <a:srgbClr val="FF0000"/>
              </a:solidFill>
            </a:endParaRPr>
          </a:p>
          <a:p>
            <a:endParaRPr lang="en-US" sz="2800" dirty="0" smtClean="0">
              <a:solidFill>
                <a:srgbClr val="FF0000"/>
              </a:solidFill>
            </a:endParaRPr>
          </a:p>
          <a:p>
            <a:endParaRPr lang="en-US" sz="2800" dirty="0" smtClean="0">
              <a:solidFill>
                <a:srgbClr val="FF0000"/>
              </a:solidFill>
            </a:endParaRPr>
          </a:p>
          <a:p>
            <a:endParaRPr lang="en-US" sz="2800" dirty="0" smtClean="0">
              <a:solidFill>
                <a:srgbClr val="FF0000"/>
              </a:solidFill>
            </a:endParaRPr>
          </a:p>
          <a:p>
            <a:endParaRPr lang="en-US" sz="2800" dirty="0" smtClean="0">
              <a:solidFill>
                <a:srgbClr val="FF0000"/>
              </a:solidFill>
            </a:endParaRPr>
          </a:p>
          <a:p>
            <a:endParaRPr lang="en-US" sz="2800" dirty="0" smtClean="0">
              <a:solidFill>
                <a:srgbClr val="FF0000"/>
              </a:solidFill>
            </a:endParaRPr>
          </a:p>
          <a:p>
            <a:endParaRPr lang="en-US" sz="2800" dirty="0" smtClean="0">
              <a:solidFill>
                <a:srgbClr val="FF0000"/>
              </a:solidFill>
            </a:endParaRPr>
          </a:p>
          <a:p>
            <a:pPr algn="ctr">
              <a:spcBef>
                <a:spcPts val="1200"/>
              </a:spcBef>
              <a:buNone/>
            </a:pPr>
            <a:r>
              <a:rPr lang="en-US" sz="2800" dirty="0" smtClean="0"/>
              <a:t>All differences </a:t>
            </a:r>
            <a:r>
              <a:rPr lang="en-US" sz="2400" dirty="0" smtClean="0"/>
              <a:t>(except COTR) </a:t>
            </a:r>
            <a:r>
              <a:rPr lang="en-US" sz="2800" dirty="0" smtClean="0"/>
              <a:t>p&lt;.001</a:t>
            </a:r>
          </a:p>
          <a:p>
            <a:pPr algn="ctr">
              <a:buNone/>
            </a:pPr>
            <a:r>
              <a:rPr lang="en-US" sz="2800" dirty="0" smtClean="0"/>
              <a:t>But due to what? How disentangle country &amp; religion?</a:t>
            </a:r>
          </a:p>
          <a:p>
            <a:endParaRPr lang="en-US" dirty="0">
              <a:solidFill>
                <a:srgbClr val="FF0000"/>
              </a:solidFill>
            </a:endParaRPr>
          </a:p>
        </p:txBody>
      </p:sp>
      <p:graphicFrame>
        <p:nvGraphicFramePr>
          <p:cNvPr id="4" name="Table 3"/>
          <p:cNvGraphicFramePr>
            <a:graphicFrameLocks noGrp="1"/>
          </p:cNvGraphicFramePr>
          <p:nvPr/>
        </p:nvGraphicFramePr>
        <p:xfrm>
          <a:off x="228600" y="2362200"/>
          <a:ext cx="8686800" cy="3296284"/>
        </p:xfrm>
        <a:graphic>
          <a:graphicData uri="http://schemas.openxmlformats.org/drawingml/2006/table">
            <a:tbl>
              <a:tblPr firstRow="1" bandRow="1">
                <a:tableStyleId>{5C22544A-7EE6-4342-B048-85BDC9FD1C3A}</a:tableStyleId>
              </a:tblPr>
              <a:tblGrid>
                <a:gridCol w="1670538"/>
                <a:gridCol w="1169377"/>
                <a:gridCol w="1169377"/>
                <a:gridCol w="1169377"/>
                <a:gridCol w="1169377"/>
                <a:gridCol w="1169377"/>
                <a:gridCol w="1169377"/>
              </a:tblGrid>
              <a:tr h="857591">
                <a:tc>
                  <a:txBody>
                    <a:bodyPr/>
                    <a:lstStyle/>
                    <a:p>
                      <a:pPr algn="ctr"/>
                      <a:endParaRPr lang="en-US" dirty="0"/>
                    </a:p>
                  </a:txBody>
                  <a:tcPr anchor="ctr"/>
                </a:tc>
                <a:tc>
                  <a:txBody>
                    <a:bodyPr/>
                    <a:lstStyle/>
                    <a:p>
                      <a:pPr algn="ctr" fontAlgn="b"/>
                      <a:r>
                        <a:rPr lang="en-US" sz="1800" b="1" i="0" u="none" strike="noStrike" dirty="0" err="1">
                          <a:solidFill>
                            <a:srgbClr val="000000"/>
                          </a:solidFill>
                          <a:latin typeface="Arial"/>
                        </a:rPr>
                        <a:t>Secur</a:t>
                      </a:r>
                      <a:endParaRPr lang="en-US" sz="1800" b="1" i="0" u="none" strike="noStrike" dirty="0">
                        <a:solidFill>
                          <a:srgbClr val="000000"/>
                        </a:solidFill>
                        <a:latin typeface="Arial"/>
                      </a:endParaRPr>
                    </a:p>
                  </a:txBody>
                  <a:tcPr marL="9525" marR="9525" marT="9525" marB="0" anchor="ctr"/>
                </a:tc>
                <a:tc>
                  <a:txBody>
                    <a:bodyPr/>
                    <a:lstStyle/>
                    <a:p>
                      <a:pPr algn="ctr" fontAlgn="b"/>
                      <a:r>
                        <a:rPr lang="en-US" sz="1800" b="1" i="0" u="none" strike="noStrike" dirty="0" err="1">
                          <a:solidFill>
                            <a:srgbClr val="000000"/>
                          </a:solidFill>
                          <a:latin typeface="Arial"/>
                        </a:rPr>
                        <a:t>ConfTrad</a:t>
                      </a:r>
                      <a:endParaRPr lang="en-US" sz="1800" b="1" i="0" u="none" strike="noStrike" dirty="0">
                        <a:solidFill>
                          <a:srgbClr val="000000"/>
                        </a:solidFill>
                        <a:latin typeface="Arial"/>
                      </a:endParaRPr>
                    </a:p>
                  </a:txBody>
                  <a:tcPr marL="9525" marR="9525" marT="9525" marB="0" anchor="ctr"/>
                </a:tc>
                <a:tc>
                  <a:txBody>
                    <a:bodyPr/>
                    <a:lstStyle/>
                    <a:p>
                      <a:pPr algn="ctr" fontAlgn="b"/>
                      <a:r>
                        <a:rPr lang="en-US" sz="1800" b="1" i="0" u="none" strike="noStrike" dirty="0" err="1" smtClean="0">
                          <a:solidFill>
                            <a:srgbClr val="000000"/>
                          </a:solidFill>
                          <a:latin typeface="Arial"/>
                        </a:rPr>
                        <a:t>SDirStim</a:t>
                      </a:r>
                      <a:endParaRPr lang="en-US" sz="1800" b="1" i="0" u="none" strike="noStrike" dirty="0">
                        <a:solidFill>
                          <a:srgbClr val="000000"/>
                        </a:solidFill>
                        <a:latin typeface="Arial"/>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err="1" smtClean="0">
                          <a:solidFill>
                            <a:srgbClr val="000000"/>
                          </a:solidFill>
                          <a:latin typeface="Arial"/>
                        </a:rPr>
                        <a:t>Hedon</a:t>
                      </a:r>
                      <a:endParaRPr lang="en-US" sz="1800" b="1" i="0" u="none" strike="noStrike" dirty="0">
                        <a:solidFill>
                          <a:srgbClr val="000000"/>
                        </a:solidFill>
                        <a:latin typeface="Arial"/>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err="1" smtClean="0">
                          <a:solidFill>
                            <a:srgbClr val="000000"/>
                          </a:solidFill>
                          <a:latin typeface="Arial"/>
                        </a:rPr>
                        <a:t>UnivBene</a:t>
                      </a:r>
                      <a:endParaRPr lang="en-US" sz="1800" b="1" i="0" u="none" strike="noStrike" dirty="0">
                        <a:solidFill>
                          <a:srgbClr val="000000"/>
                        </a:solidFill>
                        <a:latin typeface="Arial"/>
                      </a:endParaRPr>
                    </a:p>
                  </a:txBody>
                  <a:tcPr marL="9525" marR="9525" marT="9525" marB="0" anchor="ctr"/>
                </a:tc>
                <a:tc>
                  <a:txBody>
                    <a:bodyPr/>
                    <a:lstStyle/>
                    <a:p>
                      <a:pPr algn="ctr" fontAlgn="b"/>
                      <a:r>
                        <a:rPr lang="en-US" sz="1800" b="1" i="0" u="none" strike="noStrike" dirty="0" err="1">
                          <a:solidFill>
                            <a:srgbClr val="000000"/>
                          </a:solidFill>
                          <a:latin typeface="Arial"/>
                        </a:rPr>
                        <a:t>PowAch</a:t>
                      </a:r>
                      <a:r>
                        <a:rPr lang="en-US" sz="1800" b="1" i="0" u="none" strike="noStrike" dirty="0">
                          <a:solidFill>
                            <a:srgbClr val="000000"/>
                          </a:solidFill>
                          <a:latin typeface="Arial"/>
                        </a:rPr>
                        <a:t> </a:t>
                      </a:r>
                    </a:p>
                  </a:txBody>
                  <a:tcPr marL="9525" marR="9525" marT="9525" marB="0" anchor="ctr"/>
                </a:tc>
              </a:tr>
              <a:tr h="803104">
                <a:tc>
                  <a:txBody>
                    <a:bodyPr/>
                    <a:lstStyle/>
                    <a:p>
                      <a:r>
                        <a:rPr lang="en-US" sz="2000" b="1" dirty="0" smtClean="0"/>
                        <a:t>Finland</a:t>
                      </a:r>
                      <a:endParaRPr lang="en-US" sz="2000" b="1" dirty="0"/>
                    </a:p>
                  </a:txBody>
                  <a:tcPr/>
                </a:tc>
                <a:tc>
                  <a:txBody>
                    <a:bodyPr/>
                    <a:lstStyle/>
                    <a:p>
                      <a:pPr algn="ctr" fontAlgn="t"/>
                      <a:r>
                        <a:rPr lang="en-US" sz="1800" b="0" i="0" u="none" strike="noStrike" dirty="0" smtClean="0">
                          <a:solidFill>
                            <a:srgbClr val="000000"/>
                          </a:solidFill>
                          <a:latin typeface="Arial"/>
                        </a:rPr>
                        <a:t>4.46</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a:rPr>
                        <a:t>(.85)</a:t>
                      </a:r>
                    </a:p>
                    <a:p>
                      <a:pPr algn="ctr" fontAlgn="t"/>
                      <a:endParaRPr lang="en-US" sz="1800" b="0" i="0" u="none" strike="noStrike" dirty="0">
                        <a:solidFill>
                          <a:srgbClr val="000000"/>
                        </a:solidFill>
                        <a:latin typeface="Arial"/>
                      </a:endParaRPr>
                    </a:p>
                  </a:txBody>
                  <a:tcPr marL="9525" marR="9525" marT="9525" marB="0"/>
                </a:tc>
                <a:tc>
                  <a:txBody>
                    <a:bodyPr/>
                    <a:lstStyle/>
                    <a:p>
                      <a:pPr algn="ctr" fontAlgn="t"/>
                      <a:r>
                        <a:rPr lang="en-US" sz="1800" b="0" i="0" u="none" strike="noStrike" dirty="0" smtClean="0">
                          <a:solidFill>
                            <a:srgbClr val="000000"/>
                          </a:solidFill>
                          <a:latin typeface="Arial"/>
                        </a:rPr>
                        <a:t>3.95</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a:rPr>
                        <a:t>(.78)</a:t>
                      </a:r>
                    </a:p>
                    <a:p>
                      <a:pPr algn="ctr" fontAlgn="t"/>
                      <a:endParaRPr lang="en-US" sz="1800" b="0" i="0" u="none" strike="noStrike" dirty="0">
                        <a:solidFill>
                          <a:srgbClr val="000000"/>
                        </a:solidFill>
                        <a:latin typeface="Arial"/>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0" i="0" u="none" strike="noStrike" dirty="0" smtClean="0">
                          <a:solidFill>
                            <a:srgbClr val="FF0000"/>
                          </a:solidFill>
                          <a:latin typeface="Arial"/>
                        </a:rPr>
                        <a:t>3.99</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a:rPr>
                        <a:t>(.65)</a:t>
                      </a:r>
                    </a:p>
                    <a:p>
                      <a:pPr algn="ctr" fontAlgn="t"/>
                      <a:endParaRPr lang="en-US" sz="1800" b="0" i="0" u="none" strike="noStrike" dirty="0">
                        <a:solidFill>
                          <a:srgbClr val="000000"/>
                        </a:solidFill>
                        <a:latin typeface="Arial"/>
                      </a:endParaRPr>
                    </a:p>
                  </a:txBody>
                  <a:tcPr marL="9525" marR="9525" marT="9525" marB="0"/>
                </a:tc>
                <a:tc>
                  <a:txBody>
                    <a:bodyPr/>
                    <a:lstStyle/>
                    <a:p>
                      <a:pPr algn="ctr" fontAlgn="t"/>
                      <a:r>
                        <a:rPr lang="en-US" sz="1800" b="0" i="0" u="none" strike="noStrike" dirty="0" smtClean="0">
                          <a:solidFill>
                            <a:srgbClr val="FF0000"/>
                          </a:solidFill>
                          <a:latin typeface="Arial"/>
                        </a:rPr>
                        <a:t>3.73</a:t>
                      </a:r>
                    </a:p>
                    <a:p>
                      <a:pPr algn="ctr" fontAlgn="t"/>
                      <a:r>
                        <a:rPr lang="en-US" sz="1800" b="0" i="0" u="none" strike="noStrike" dirty="0" smtClean="0">
                          <a:solidFill>
                            <a:schemeClr val="tx1"/>
                          </a:solidFill>
                          <a:latin typeface="Arial"/>
                        </a:rPr>
                        <a:t>(.99)</a:t>
                      </a:r>
                      <a:endParaRPr lang="en-US" sz="1800" b="0" i="0" u="none" strike="noStrike" dirty="0">
                        <a:solidFill>
                          <a:schemeClr val="tx1"/>
                        </a:solidFill>
                        <a:latin typeface="Arial"/>
                      </a:endParaRPr>
                    </a:p>
                  </a:txBody>
                  <a:tcPr marL="9525" marR="9525" marT="9525" marB="0"/>
                </a:tc>
                <a:tc>
                  <a:txBody>
                    <a:bodyPr/>
                    <a:lstStyle/>
                    <a:p>
                      <a:pPr algn="ctr" fontAlgn="t"/>
                      <a:r>
                        <a:rPr lang="en-US" sz="1800" b="0" i="0" u="none" strike="noStrike" dirty="0" smtClean="0">
                          <a:solidFill>
                            <a:srgbClr val="FF0000"/>
                          </a:solidFill>
                          <a:latin typeface="Arial"/>
                        </a:rPr>
                        <a:t>4.75</a:t>
                      </a:r>
                    </a:p>
                    <a:p>
                      <a:pPr algn="ctr" fontAlgn="t"/>
                      <a:r>
                        <a:rPr lang="en-US" sz="1800" b="0" i="0" u="none" strike="noStrike" dirty="0" smtClean="0">
                          <a:solidFill>
                            <a:srgbClr val="000000"/>
                          </a:solidFill>
                          <a:latin typeface="Arial"/>
                        </a:rPr>
                        <a:t>(.53)</a:t>
                      </a:r>
                      <a:endParaRPr lang="en-US" sz="1800" b="0" i="0" u="none" strike="noStrike" dirty="0">
                        <a:solidFill>
                          <a:srgbClr val="000000"/>
                        </a:solidFill>
                        <a:latin typeface="Arial"/>
                      </a:endParaRPr>
                    </a:p>
                  </a:txBody>
                  <a:tcPr marL="9525" marR="9525" marT="9525" marB="0"/>
                </a:tc>
                <a:tc>
                  <a:txBody>
                    <a:bodyPr/>
                    <a:lstStyle/>
                    <a:p>
                      <a:pPr algn="ctr" fontAlgn="t"/>
                      <a:r>
                        <a:rPr lang="en-US" sz="1800" b="0" i="0" u="none" strike="noStrike" dirty="0" smtClean="0">
                          <a:solidFill>
                            <a:srgbClr val="000000"/>
                          </a:solidFill>
                          <a:latin typeface="Arial"/>
                        </a:rPr>
                        <a:t>3.04</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a:rPr>
                        <a:t>(.77)</a:t>
                      </a:r>
                    </a:p>
                    <a:p>
                      <a:pPr algn="ctr" fontAlgn="t"/>
                      <a:endParaRPr lang="en-US" sz="1800" b="0" i="0" u="none" strike="noStrike" dirty="0">
                        <a:solidFill>
                          <a:srgbClr val="000000"/>
                        </a:solidFill>
                        <a:latin typeface="Arial"/>
                      </a:endParaRPr>
                    </a:p>
                  </a:txBody>
                  <a:tcPr marL="9525" marR="9525" marT="9525" marB="0"/>
                </a:tc>
              </a:tr>
              <a:tr h="803104">
                <a:tc>
                  <a:txBody>
                    <a:bodyPr/>
                    <a:lstStyle/>
                    <a:p>
                      <a:r>
                        <a:rPr lang="en-US" sz="2000" b="1" dirty="0" smtClean="0"/>
                        <a:t>Russia</a:t>
                      </a:r>
                      <a:endParaRPr lang="en-US" sz="2000" b="1" dirty="0"/>
                    </a:p>
                  </a:txBody>
                  <a:tcPr/>
                </a:tc>
                <a:tc>
                  <a:txBody>
                    <a:bodyPr/>
                    <a:lstStyle/>
                    <a:p>
                      <a:pPr algn="ctr" fontAlgn="t"/>
                      <a:r>
                        <a:rPr lang="en-US" sz="1800" b="0" i="0" u="none" strike="noStrike" dirty="0" smtClean="0">
                          <a:solidFill>
                            <a:srgbClr val="FF0000"/>
                          </a:solidFill>
                          <a:latin typeface="Arial"/>
                        </a:rPr>
                        <a:t>4.70</a:t>
                      </a:r>
                    </a:p>
                    <a:p>
                      <a:pPr algn="ctr" fontAlgn="t"/>
                      <a:r>
                        <a:rPr lang="en-US" sz="1800" b="0" i="0" u="none" strike="noStrike" dirty="0" smtClean="0">
                          <a:solidFill>
                            <a:srgbClr val="000000"/>
                          </a:solidFill>
                          <a:latin typeface="Arial"/>
                        </a:rPr>
                        <a:t>(.80)</a:t>
                      </a:r>
                      <a:endParaRPr lang="en-US" sz="1800" b="0" i="0" u="none" strike="noStrike" dirty="0">
                        <a:solidFill>
                          <a:srgbClr val="000000"/>
                        </a:solidFill>
                        <a:latin typeface="Arial"/>
                      </a:endParaRPr>
                    </a:p>
                  </a:txBody>
                  <a:tcPr marL="9525" marR="9525" marT="9525" marB="0"/>
                </a:tc>
                <a:tc>
                  <a:txBody>
                    <a:bodyPr/>
                    <a:lstStyle/>
                    <a:p>
                      <a:pPr algn="ctr" fontAlgn="t"/>
                      <a:r>
                        <a:rPr lang="en-US" sz="1800" b="0" i="0" u="none" strike="noStrike" dirty="0" smtClean="0">
                          <a:solidFill>
                            <a:schemeClr val="tx1"/>
                          </a:solidFill>
                          <a:latin typeface="Arial"/>
                        </a:rPr>
                        <a:t>3.98</a:t>
                      </a:r>
                    </a:p>
                    <a:p>
                      <a:pPr algn="ctr" fontAlgn="t"/>
                      <a:r>
                        <a:rPr lang="en-US" sz="1800" b="0" i="0" u="none" strike="noStrike" dirty="0" smtClean="0">
                          <a:solidFill>
                            <a:srgbClr val="000000"/>
                          </a:solidFill>
                          <a:latin typeface="Arial"/>
                        </a:rPr>
                        <a:t>(.79)</a:t>
                      </a:r>
                      <a:endParaRPr lang="en-US" sz="1800" b="0" i="0" u="none" strike="noStrike" dirty="0">
                        <a:solidFill>
                          <a:srgbClr val="000000"/>
                        </a:solidFill>
                        <a:latin typeface="Arial"/>
                      </a:endParaRPr>
                    </a:p>
                  </a:txBody>
                  <a:tcPr marL="9525" marR="9525" marT="9525" marB="0"/>
                </a:tc>
                <a:tc>
                  <a:txBody>
                    <a:bodyPr/>
                    <a:lstStyle/>
                    <a:p>
                      <a:pPr algn="ctr" fontAlgn="t"/>
                      <a:r>
                        <a:rPr lang="en-US" sz="1800" b="0" i="0" u="none" strike="noStrike" dirty="0" smtClean="0">
                          <a:solidFill>
                            <a:srgbClr val="000000"/>
                          </a:solidFill>
                          <a:latin typeface="Arial"/>
                        </a:rPr>
                        <a:t>3.63</a:t>
                      </a:r>
                    </a:p>
                    <a:p>
                      <a:pPr algn="ctr" fontAlgn="t"/>
                      <a:r>
                        <a:rPr lang="en-US" sz="1800" b="0" i="0" u="none" strike="noStrike" dirty="0" smtClean="0">
                          <a:solidFill>
                            <a:srgbClr val="000000"/>
                          </a:solidFill>
                          <a:latin typeface="Arial"/>
                        </a:rPr>
                        <a:t>(.73)</a:t>
                      </a:r>
                      <a:endParaRPr lang="en-US" sz="1800" b="0" i="0" u="none" strike="noStrike" dirty="0">
                        <a:solidFill>
                          <a:srgbClr val="000000"/>
                        </a:solidFill>
                        <a:latin typeface="Arial"/>
                      </a:endParaRPr>
                    </a:p>
                  </a:txBody>
                  <a:tcPr marL="9525" marR="9525" marT="9525" marB="0"/>
                </a:tc>
                <a:tc>
                  <a:txBody>
                    <a:bodyPr/>
                    <a:lstStyle/>
                    <a:p>
                      <a:pPr algn="ctr" fontAlgn="t"/>
                      <a:r>
                        <a:rPr lang="en-US" sz="1800" b="0" i="0" u="none" strike="noStrike" dirty="0" smtClean="0">
                          <a:solidFill>
                            <a:srgbClr val="000000"/>
                          </a:solidFill>
                          <a:latin typeface="Arial"/>
                        </a:rPr>
                        <a:t>3.40</a:t>
                      </a:r>
                    </a:p>
                    <a:p>
                      <a:pPr algn="ctr" fontAlgn="t"/>
                      <a:r>
                        <a:rPr lang="en-US" sz="1800" b="0" i="0" u="none" strike="noStrike" dirty="0" smtClean="0">
                          <a:solidFill>
                            <a:srgbClr val="000000"/>
                          </a:solidFill>
                          <a:latin typeface="Arial"/>
                        </a:rPr>
                        <a:t>(1.08)</a:t>
                      </a:r>
                      <a:endParaRPr lang="en-US" sz="1800" b="0" i="0" u="none" strike="noStrike" dirty="0">
                        <a:solidFill>
                          <a:srgbClr val="000000"/>
                        </a:solidFill>
                        <a:latin typeface="Arial"/>
                      </a:endParaRPr>
                    </a:p>
                  </a:txBody>
                  <a:tcPr marL="9525" marR="9525" marT="9525" marB="0"/>
                </a:tc>
                <a:tc>
                  <a:txBody>
                    <a:bodyPr/>
                    <a:lstStyle/>
                    <a:p>
                      <a:pPr algn="ctr" fontAlgn="t"/>
                      <a:r>
                        <a:rPr lang="en-US" sz="1800" b="0" i="0" u="none" strike="noStrike" dirty="0" smtClean="0">
                          <a:solidFill>
                            <a:srgbClr val="000000"/>
                          </a:solidFill>
                          <a:latin typeface="Arial"/>
                        </a:rPr>
                        <a:t>4.39</a:t>
                      </a:r>
                    </a:p>
                    <a:p>
                      <a:pPr algn="ctr" fontAlgn="t"/>
                      <a:r>
                        <a:rPr lang="en-US" sz="1800" b="0" i="0" u="none" strike="noStrike" dirty="0" smtClean="0">
                          <a:solidFill>
                            <a:srgbClr val="000000"/>
                          </a:solidFill>
                          <a:latin typeface="Arial"/>
                        </a:rPr>
                        <a:t>(.53)</a:t>
                      </a:r>
                      <a:endParaRPr lang="en-US" sz="1800" b="0" i="0" u="none" strike="noStrike" dirty="0">
                        <a:solidFill>
                          <a:srgbClr val="000000"/>
                        </a:solidFill>
                        <a:latin typeface="Arial"/>
                      </a:endParaRPr>
                    </a:p>
                  </a:txBody>
                  <a:tcPr marL="9525" marR="9525" marT="9525" marB="0"/>
                </a:tc>
                <a:tc>
                  <a:txBody>
                    <a:bodyPr/>
                    <a:lstStyle/>
                    <a:p>
                      <a:pPr algn="ctr" fontAlgn="t"/>
                      <a:r>
                        <a:rPr lang="en-US" sz="1800" b="0" i="0" u="none" strike="noStrike" dirty="0" smtClean="0">
                          <a:solidFill>
                            <a:srgbClr val="FF0000"/>
                          </a:solidFill>
                          <a:latin typeface="Arial"/>
                        </a:rPr>
                        <a:t>3.85</a:t>
                      </a:r>
                    </a:p>
                    <a:p>
                      <a:pPr algn="ctr" fontAlgn="t"/>
                      <a:r>
                        <a:rPr lang="en-US" sz="1800" b="0" i="0" u="none" strike="noStrike" dirty="0" smtClean="0">
                          <a:solidFill>
                            <a:srgbClr val="000000"/>
                          </a:solidFill>
                          <a:latin typeface="Arial"/>
                        </a:rPr>
                        <a:t>(.67)</a:t>
                      </a:r>
                      <a:endParaRPr lang="en-US" sz="1800" b="0" i="0" u="none" strike="noStrike" dirty="0">
                        <a:solidFill>
                          <a:srgbClr val="000000"/>
                        </a:solidFill>
                        <a:latin typeface="Arial"/>
                      </a:endParaRPr>
                    </a:p>
                  </a:txBody>
                  <a:tcPr marL="9525" marR="9525" marT="9525" marB="0"/>
                </a:tc>
              </a:tr>
              <a:tr h="803104">
                <a:tc>
                  <a:txBody>
                    <a:bodyPr/>
                    <a:lstStyle/>
                    <a:p>
                      <a:r>
                        <a:rPr lang="en-US" sz="2000" b="1" dirty="0" smtClean="0"/>
                        <a:t>Variance explained</a:t>
                      </a:r>
                      <a:endParaRPr lang="en-US" sz="2000" b="1" dirty="0"/>
                    </a:p>
                  </a:txBody>
                  <a:tcPr/>
                </a:tc>
                <a:tc>
                  <a:txBody>
                    <a:bodyPr/>
                    <a:lstStyle/>
                    <a:p>
                      <a:pPr algn="ctr" fontAlgn="t"/>
                      <a:r>
                        <a:rPr lang="en-US" sz="1800" b="0" i="0" u="none" strike="noStrike" dirty="0" smtClean="0">
                          <a:solidFill>
                            <a:srgbClr val="000000"/>
                          </a:solidFill>
                          <a:latin typeface="Arial"/>
                        </a:rPr>
                        <a:t>2.1%</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0.0%</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6.1%</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2.5%</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10.3%</a:t>
                      </a:r>
                      <a:endParaRPr lang="en-US" sz="1800" b="0" i="0" u="none" strike="noStrike" dirty="0">
                        <a:solidFill>
                          <a:srgbClr val="000000"/>
                        </a:solidFill>
                        <a:latin typeface="Arial"/>
                      </a:endParaRPr>
                    </a:p>
                  </a:txBody>
                  <a:tcPr marL="9525" marR="9525" marT="9525" marB="0" anchor="ctr"/>
                </a:tc>
                <a:tc>
                  <a:txBody>
                    <a:bodyPr/>
                    <a:lstStyle/>
                    <a:p>
                      <a:pPr algn="ctr" fontAlgn="t"/>
                      <a:r>
                        <a:rPr lang="en-US" sz="1800" b="0" i="0" u="none" strike="noStrike" dirty="0" smtClean="0">
                          <a:solidFill>
                            <a:srgbClr val="000000"/>
                          </a:solidFill>
                          <a:latin typeface="Arial"/>
                        </a:rPr>
                        <a:t>24.0%</a:t>
                      </a:r>
                      <a:endParaRPr lang="en-US" sz="1800" b="0" i="0" u="none" strike="noStrike" dirty="0">
                        <a:solidFill>
                          <a:srgbClr val="000000"/>
                        </a:solidFill>
                        <a:latin typeface="Arial"/>
                      </a:endParaRPr>
                    </a:p>
                  </a:txBody>
                  <a:tcPr marL="9525" marR="9525" marT="9525"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b="1" dirty="0" smtClean="0">
                <a:solidFill>
                  <a:srgbClr val="7030A0"/>
                </a:solidFill>
              </a:rPr>
              <a:t>Disentangling Country &amp; Religion</a:t>
            </a:r>
            <a:endParaRPr lang="en-US" sz="4000" dirty="0"/>
          </a:p>
        </p:txBody>
      </p:sp>
      <p:sp>
        <p:nvSpPr>
          <p:cNvPr id="3" name="Content Placeholder 2"/>
          <p:cNvSpPr>
            <a:spLocks noGrp="1"/>
          </p:cNvSpPr>
          <p:nvPr>
            <p:ph idx="1"/>
          </p:nvPr>
        </p:nvSpPr>
        <p:spPr>
          <a:xfrm>
            <a:off x="381000" y="1143000"/>
            <a:ext cx="8382000" cy="4953000"/>
          </a:xfrm>
        </p:spPr>
        <p:txBody>
          <a:bodyPr>
            <a:normAutofit lnSpcReduction="10000"/>
          </a:bodyPr>
          <a:lstStyle/>
          <a:p>
            <a:pPr>
              <a:lnSpc>
                <a:spcPct val="110000"/>
              </a:lnSpc>
              <a:spcBef>
                <a:spcPts val="0"/>
              </a:spcBef>
              <a:buNone/>
            </a:pPr>
            <a:r>
              <a:rPr lang="en-US" dirty="0" smtClean="0"/>
              <a:t>Need to separate variance in values due to religion vs. country differences. How?</a:t>
            </a:r>
          </a:p>
          <a:p>
            <a:pPr>
              <a:lnSpc>
                <a:spcPct val="110000"/>
              </a:lnSpc>
              <a:spcBef>
                <a:spcPts val="1800"/>
              </a:spcBef>
              <a:buNone/>
            </a:pPr>
            <a:r>
              <a:rPr lang="en-US" dirty="0" smtClean="0"/>
              <a:t>Examine religion differences </a:t>
            </a:r>
            <a:r>
              <a:rPr lang="en-US" b="1" i="1" dirty="0" smtClean="0">
                <a:solidFill>
                  <a:srgbClr val="7030A0"/>
                </a:solidFill>
              </a:rPr>
              <a:t>within</a:t>
            </a:r>
            <a:r>
              <a:rPr lang="en-US" dirty="0" smtClean="0"/>
              <a:t> countries</a:t>
            </a:r>
          </a:p>
          <a:p>
            <a:pPr>
              <a:lnSpc>
                <a:spcPct val="110000"/>
              </a:lnSpc>
              <a:spcBef>
                <a:spcPts val="600"/>
              </a:spcBef>
              <a:buNone/>
            </a:pPr>
            <a:r>
              <a:rPr lang="en-US" sz="2800" dirty="0" smtClean="0"/>
              <a:t>		All groups present in 22 countries with 10 or more 		members in sample</a:t>
            </a:r>
          </a:p>
          <a:p>
            <a:pPr>
              <a:lnSpc>
                <a:spcPct val="110000"/>
              </a:lnSpc>
              <a:spcBef>
                <a:spcPts val="600"/>
              </a:spcBef>
              <a:buNone/>
            </a:pPr>
            <a:r>
              <a:rPr lang="en-US" sz="2800" dirty="0" smtClean="0"/>
              <a:t>		At least 20 members of every group present in 20 		countries 	</a:t>
            </a:r>
          </a:p>
          <a:p>
            <a:pPr>
              <a:lnSpc>
                <a:spcPct val="110000"/>
              </a:lnSpc>
              <a:spcBef>
                <a:spcPts val="600"/>
              </a:spcBef>
              <a:buNone/>
            </a:pPr>
            <a:r>
              <a:rPr lang="en-US" sz="2800" dirty="0" smtClean="0"/>
              <a:t>		Exception: Jews ≥10 in 7 countries—interpret with 		caution</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4000" b="1" dirty="0" smtClean="0">
                <a:solidFill>
                  <a:srgbClr val="7030A0"/>
                </a:solidFill>
              </a:rPr>
              <a:t>Questions</a:t>
            </a:r>
            <a:endParaRPr lang="en-US" sz="4000" b="1" dirty="0">
              <a:solidFill>
                <a:srgbClr val="7030A0"/>
              </a:solidFill>
            </a:endParaRPr>
          </a:p>
        </p:txBody>
      </p:sp>
      <p:sp>
        <p:nvSpPr>
          <p:cNvPr id="3" name="Content Placeholder 2"/>
          <p:cNvSpPr>
            <a:spLocks noGrp="1"/>
          </p:cNvSpPr>
          <p:nvPr>
            <p:ph idx="1"/>
          </p:nvPr>
        </p:nvSpPr>
        <p:spPr>
          <a:xfrm>
            <a:off x="457200" y="762000"/>
            <a:ext cx="8229600" cy="5562600"/>
          </a:xfrm>
        </p:spPr>
        <p:txBody>
          <a:bodyPr>
            <a:normAutofit/>
          </a:bodyPr>
          <a:lstStyle/>
          <a:p>
            <a:pPr>
              <a:spcBef>
                <a:spcPts val="1200"/>
              </a:spcBef>
            </a:pPr>
            <a:r>
              <a:rPr lang="en-US" sz="3000" b="1" dirty="0" smtClean="0">
                <a:solidFill>
                  <a:srgbClr val="FF0000"/>
                </a:solidFill>
              </a:rPr>
              <a:t>Religion as a cause: </a:t>
            </a:r>
            <a:r>
              <a:rPr lang="en-US" sz="3000" dirty="0" smtClean="0"/>
              <a:t>Does people’s religion </a:t>
            </a:r>
            <a:r>
              <a:rPr lang="en-US" sz="3000" b="1" dirty="0" smtClean="0"/>
              <a:t>affect</a:t>
            </a:r>
            <a:r>
              <a:rPr lang="en-US" sz="3000" dirty="0" smtClean="0"/>
              <a:t> what they consider the most important guiding principles in their lives? </a:t>
            </a:r>
            <a:endParaRPr lang="en-US" sz="3000" b="1" dirty="0" smtClean="0">
              <a:solidFill>
                <a:srgbClr val="FF0000"/>
              </a:solidFill>
            </a:endParaRPr>
          </a:p>
          <a:p>
            <a:pPr>
              <a:spcBef>
                <a:spcPts val="1200"/>
              </a:spcBef>
            </a:pPr>
            <a:r>
              <a:rPr lang="en-US" sz="3000" b="1" dirty="0" smtClean="0">
                <a:solidFill>
                  <a:srgbClr val="FF0000"/>
                </a:solidFill>
              </a:rPr>
              <a:t>A telephoto snapshot: </a:t>
            </a:r>
            <a:r>
              <a:rPr lang="en-US" sz="3000" dirty="0" smtClean="0"/>
              <a:t>How do the basic values of adherents of Western monotheistic religions differ?</a:t>
            </a:r>
            <a:r>
              <a:rPr lang="en-US" sz="3000" b="1" dirty="0" smtClean="0">
                <a:solidFill>
                  <a:srgbClr val="FF0000"/>
                </a:solidFill>
              </a:rPr>
              <a:t> </a:t>
            </a:r>
            <a:endParaRPr lang="en-US" sz="3000" dirty="0" smtClean="0"/>
          </a:p>
          <a:p>
            <a:pPr>
              <a:spcBef>
                <a:spcPts val="1200"/>
              </a:spcBef>
            </a:pPr>
            <a:r>
              <a:rPr lang="en-US" sz="3000" b="1" dirty="0" smtClean="0">
                <a:solidFill>
                  <a:srgbClr val="FF0000"/>
                </a:solidFill>
              </a:rPr>
              <a:t>Alternative causes: </a:t>
            </a:r>
            <a:r>
              <a:rPr lang="en-US" sz="3000" dirty="0" smtClean="0"/>
              <a:t>What else besides religion might account for these value differences?</a:t>
            </a:r>
          </a:p>
          <a:p>
            <a:pPr>
              <a:spcBef>
                <a:spcPts val="1200"/>
              </a:spcBef>
              <a:buClr>
                <a:srgbClr val="FF0000"/>
              </a:buClr>
            </a:pPr>
            <a:r>
              <a:rPr lang="en-US" sz="3000" dirty="0" smtClean="0"/>
              <a:t> </a:t>
            </a:r>
            <a:r>
              <a:rPr lang="en-US" sz="3000" b="1" dirty="0" smtClean="0">
                <a:solidFill>
                  <a:srgbClr val="FF0000"/>
                </a:solidFill>
              </a:rPr>
              <a:t>Solving the mystery: </a:t>
            </a:r>
            <a:r>
              <a:rPr lang="en-US" sz="3000" dirty="0" smtClean="0"/>
              <a:t>What value differences are attributable to religion?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solidFill>
                  <a:srgbClr val="7030A0"/>
                </a:solidFill>
              </a:rPr>
              <a:t>Disentangling Country &amp; Religion: Method</a:t>
            </a:r>
            <a:endParaRPr lang="en-US" sz="3600" dirty="0"/>
          </a:p>
        </p:txBody>
      </p:sp>
      <p:sp>
        <p:nvSpPr>
          <p:cNvPr id="3" name="Content Placeholder 2"/>
          <p:cNvSpPr>
            <a:spLocks noGrp="1"/>
          </p:cNvSpPr>
          <p:nvPr>
            <p:ph idx="1"/>
          </p:nvPr>
        </p:nvSpPr>
        <p:spPr>
          <a:xfrm>
            <a:off x="304800" y="1447800"/>
            <a:ext cx="8610600" cy="4267200"/>
          </a:xfrm>
        </p:spPr>
        <p:txBody>
          <a:bodyPr>
            <a:noAutofit/>
          </a:bodyPr>
          <a:lstStyle/>
          <a:p>
            <a:pPr>
              <a:lnSpc>
                <a:spcPct val="110000"/>
              </a:lnSpc>
              <a:spcBef>
                <a:spcPts val="1200"/>
              </a:spcBef>
              <a:buClr>
                <a:srgbClr val="7030A0"/>
              </a:buClr>
              <a:buFont typeface="Wingdings" pitchFamily="2" charset="2"/>
              <a:buChar char="Ø"/>
            </a:pPr>
            <a:r>
              <a:rPr lang="en-US" sz="3600" dirty="0" smtClean="0"/>
              <a:t>Hierarchical Linear Modeling (HLM) </a:t>
            </a:r>
          </a:p>
          <a:p>
            <a:pPr lvl="1">
              <a:spcBef>
                <a:spcPts val="1200"/>
              </a:spcBef>
              <a:buClr>
                <a:srgbClr val="7030A0"/>
              </a:buClr>
              <a:buFont typeface="Wingdings" pitchFamily="2" charset="2"/>
              <a:buChar char="Ø"/>
            </a:pPr>
            <a:r>
              <a:rPr lang="en-US" dirty="0" smtClean="0"/>
              <a:t>analyzes religion effects </a:t>
            </a:r>
            <a:r>
              <a:rPr lang="en-US" i="1" dirty="0" smtClean="0"/>
              <a:t>within</a:t>
            </a:r>
            <a:r>
              <a:rPr lang="en-US" dirty="0" smtClean="0"/>
              <a:t> each country </a:t>
            </a:r>
          </a:p>
          <a:p>
            <a:pPr lvl="1">
              <a:spcBef>
                <a:spcPts val="1200"/>
              </a:spcBef>
              <a:buClr>
                <a:srgbClr val="7030A0"/>
              </a:buClr>
              <a:buFont typeface="Wingdings" pitchFamily="2" charset="2"/>
              <a:buChar char="Ø"/>
            </a:pPr>
            <a:r>
              <a:rPr lang="en-US" dirty="0" smtClean="0"/>
              <a:t>averages across countries, eliminating country effects</a:t>
            </a:r>
          </a:p>
          <a:p>
            <a:pPr lvl="1">
              <a:spcBef>
                <a:spcPts val="1200"/>
              </a:spcBef>
              <a:buClr>
                <a:srgbClr val="7030A0"/>
              </a:buClr>
              <a:buFont typeface="Wingdings" pitchFamily="2" charset="2"/>
              <a:buChar char="Ø"/>
            </a:pPr>
            <a:r>
              <a:rPr lang="en-US" dirty="0" smtClean="0"/>
              <a:t>enables simultaneous control of individual effects</a:t>
            </a:r>
          </a:p>
          <a:p>
            <a:pPr lvl="1">
              <a:spcBef>
                <a:spcPts val="1200"/>
              </a:spcBef>
              <a:buClr>
                <a:srgbClr val="7030A0"/>
              </a:buClr>
              <a:buFont typeface="Wingdings" pitchFamily="2" charset="2"/>
              <a:buChar char="Ø"/>
            </a:pPr>
            <a:r>
              <a:rPr lang="en-US" dirty="0" smtClean="0"/>
              <a:t>enables examining interactions between religion &amp; its </a:t>
            </a:r>
            <a:r>
              <a:rPr lang="en-US" dirty="0" smtClean="0"/>
              <a:t>status </a:t>
            </a:r>
            <a:r>
              <a:rPr lang="en-US" dirty="0" smtClean="0"/>
              <a:t>as majority vs. minority in countries</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89916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304800"/>
          <a:ext cx="102108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solidFill>
                  <a:srgbClr val="7030A0"/>
                </a:solidFill>
              </a:rPr>
              <a:t>Changes in Strength of Religion Effects</a:t>
            </a:r>
            <a:endParaRPr lang="en-US" sz="3600" b="1" dirty="0">
              <a:solidFill>
                <a:srgbClr val="7030A0"/>
              </a:solidFill>
            </a:endParaRPr>
          </a:p>
        </p:txBody>
      </p:sp>
      <p:sp>
        <p:nvSpPr>
          <p:cNvPr id="3" name="Content Placeholder 2"/>
          <p:cNvSpPr>
            <a:spLocks noGrp="1"/>
          </p:cNvSpPr>
          <p:nvPr>
            <p:ph idx="1"/>
          </p:nvPr>
        </p:nvSpPr>
        <p:spPr>
          <a:xfrm>
            <a:off x="152400" y="808037"/>
            <a:ext cx="8839200" cy="5135563"/>
          </a:xfrm>
        </p:spPr>
        <p:txBody>
          <a:bodyPr>
            <a:normAutofit/>
          </a:bodyPr>
          <a:lstStyle/>
          <a:p>
            <a:pPr algn="ctr">
              <a:buNone/>
            </a:pPr>
            <a:r>
              <a:rPr lang="en-US" sz="2800" dirty="0" smtClean="0"/>
              <a:t>Adding control of country differences to control of age, education, gender, </a:t>
            </a:r>
            <a:r>
              <a:rPr lang="en-US" sz="2800" dirty="0" err="1" smtClean="0"/>
              <a:t>immig</a:t>
            </a:r>
            <a:r>
              <a:rPr lang="en-US" sz="2800" dirty="0" smtClean="0"/>
              <a:t>. status, religiosity</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spcBef>
                <a:spcPts val="1800"/>
              </a:spcBef>
              <a:buNone/>
            </a:pPr>
            <a:r>
              <a:rPr lang="en-US" sz="2800" dirty="0" smtClean="0"/>
              <a:t>Age &amp; religiosity explain more variance in all values</a:t>
            </a:r>
          </a:p>
          <a:p>
            <a:pPr>
              <a:buNone/>
            </a:pPr>
            <a:r>
              <a:rPr lang="en-US" sz="2800" dirty="0" smtClean="0"/>
              <a:t>Religion explains more variance than immigrant status in all values, but more than education or gender in only 3/6</a:t>
            </a:r>
          </a:p>
          <a:p>
            <a:pPr>
              <a:buNone/>
            </a:pPr>
            <a:endParaRPr lang="en-US" sz="2800" dirty="0"/>
          </a:p>
        </p:txBody>
      </p:sp>
      <p:graphicFrame>
        <p:nvGraphicFramePr>
          <p:cNvPr id="5" name="Table 4"/>
          <p:cNvGraphicFramePr>
            <a:graphicFrameLocks noGrp="1"/>
          </p:cNvGraphicFramePr>
          <p:nvPr/>
        </p:nvGraphicFramePr>
        <p:xfrm>
          <a:off x="152398" y="1905000"/>
          <a:ext cx="8839204" cy="2409312"/>
        </p:xfrm>
        <a:graphic>
          <a:graphicData uri="http://schemas.openxmlformats.org/drawingml/2006/table">
            <a:tbl>
              <a:tblPr firstRow="1" bandRow="1">
                <a:tableStyleId>{5C22544A-7EE6-4342-B048-85BDC9FD1C3A}</a:tableStyleId>
              </a:tblPr>
              <a:tblGrid>
                <a:gridCol w="1752602"/>
                <a:gridCol w="1137137"/>
                <a:gridCol w="1189893"/>
                <a:gridCol w="1189893"/>
                <a:gridCol w="1189893"/>
                <a:gridCol w="1189893"/>
                <a:gridCol w="1189893"/>
              </a:tblGrid>
              <a:tr h="803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Controls</a:t>
                      </a:r>
                    </a:p>
                  </a:txBody>
                  <a:tcPr anchor="ctr"/>
                </a:tc>
                <a:tc>
                  <a:txBody>
                    <a:bodyPr/>
                    <a:lstStyle/>
                    <a:p>
                      <a:pPr algn="ctr" fontAlgn="b"/>
                      <a:r>
                        <a:rPr lang="en-US" sz="1800" b="1" i="0" u="none" strike="noStrike" dirty="0" err="1">
                          <a:solidFill>
                            <a:srgbClr val="000000"/>
                          </a:solidFill>
                          <a:latin typeface="Arial"/>
                        </a:rPr>
                        <a:t>Secur</a:t>
                      </a:r>
                      <a:endParaRPr lang="en-US" sz="1800" b="1" i="0" u="none" strike="noStrike" dirty="0">
                        <a:solidFill>
                          <a:srgbClr val="000000"/>
                        </a:solidFill>
                        <a:latin typeface="Arial"/>
                      </a:endParaRPr>
                    </a:p>
                  </a:txBody>
                  <a:tcPr marL="9525" marR="9525" marT="9525" marB="0" anchor="ctr"/>
                </a:tc>
                <a:tc>
                  <a:txBody>
                    <a:bodyPr/>
                    <a:lstStyle/>
                    <a:p>
                      <a:pPr algn="ctr" fontAlgn="b"/>
                      <a:r>
                        <a:rPr lang="en-US" sz="1800" b="1" i="0" u="none" strike="noStrike" dirty="0" err="1">
                          <a:solidFill>
                            <a:srgbClr val="000000"/>
                          </a:solidFill>
                          <a:latin typeface="Arial"/>
                        </a:rPr>
                        <a:t>ConfTrad</a:t>
                      </a:r>
                      <a:endParaRPr lang="en-US" sz="1800" b="1" i="0" u="none" strike="noStrike" dirty="0">
                        <a:solidFill>
                          <a:srgbClr val="000000"/>
                        </a:solidFill>
                        <a:latin typeface="Arial"/>
                      </a:endParaRPr>
                    </a:p>
                  </a:txBody>
                  <a:tcPr marL="9525" marR="9525" marT="9525" marB="0" anchor="ctr"/>
                </a:tc>
                <a:tc>
                  <a:txBody>
                    <a:bodyPr/>
                    <a:lstStyle/>
                    <a:p>
                      <a:pPr algn="ctr" fontAlgn="b"/>
                      <a:r>
                        <a:rPr lang="en-US" sz="1800" b="1" i="0" u="none" strike="noStrike" dirty="0" err="1" smtClean="0">
                          <a:solidFill>
                            <a:srgbClr val="000000"/>
                          </a:solidFill>
                          <a:latin typeface="Arial"/>
                        </a:rPr>
                        <a:t>SDirStim</a:t>
                      </a:r>
                      <a:endParaRPr lang="en-US" sz="1800" b="1" i="0" u="none" strike="noStrike" dirty="0">
                        <a:solidFill>
                          <a:srgbClr val="000000"/>
                        </a:solidFill>
                        <a:latin typeface="Arial"/>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err="1" smtClean="0">
                          <a:solidFill>
                            <a:srgbClr val="000000"/>
                          </a:solidFill>
                          <a:latin typeface="Arial"/>
                        </a:rPr>
                        <a:t>Hedon</a:t>
                      </a:r>
                      <a:endParaRPr lang="en-US" sz="1800" b="1" i="0" u="none" strike="noStrike" dirty="0">
                        <a:solidFill>
                          <a:srgbClr val="000000"/>
                        </a:solidFill>
                        <a:latin typeface="Arial"/>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err="1" smtClean="0">
                          <a:solidFill>
                            <a:srgbClr val="000000"/>
                          </a:solidFill>
                          <a:latin typeface="Arial"/>
                        </a:rPr>
                        <a:t>UnivBene</a:t>
                      </a:r>
                      <a:endParaRPr lang="en-US" sz="1800" b="1" i="0" u="none" strike="noStrike" dirty="0">
                        <a:solidFill>
                          <a:srgbClr val="000000"/>
                        </a:solidFill>
                        <a:latin typeface="Arial"/>
                      </a:endParaRPr>
                    </a:p>
                  </a:txBody>
                  <a:tcPr marL="9525" marR="9525" marT="9525" marB="0" anchor="ctr"/>
                </a:tc>
                <a:tc>
                  <a:txBody>
                    <a:bodyPr/>
                    <a:lstStyle/>
                    <a:p>
                      <a:pPr algn="ctr" fontAlgn="b"/>
                      <a:r>
                        <a:rPr lang="en-US" sz="1800" b="1" i="0" u="none" strike="noStrike" dirty="0" err="1">
                          <a:solidFill>
                            <a:srgbClr val="000000"/>
                          </a:solidFill>
                          <a:latin typeface="Arial"/>
                        </a:rPr>
                        <a:t>PowAch</a:t>
                      </a:r>
                      <a:r>
                        <a:rPr lang="en-US" sz="1800" b="1" i="0" u="none" strike="noStrike" dirty="0">
                          <a:solidFill>
                            <a:srgbClr val="000000"/>
                          </a:solidFill>
                          <a:latin typeface="Arial"/>
                        </a:rPr>
                        <a:t> </a:t>
                      </a:r>
                    </a:p>
                  </a:txBody>
                  <a:tcPr marL="9525" marR="9525" marT="9525" marB="0" anchor="ctr"/>
                </a:tc>
              </a:tr>
              <a:tr h="803104">
                <a:tc>
                  <a:txBody>
                    <a:bodyPr/>
                    <a:lstStyle/>
                    <a:p>
                      <a:r>
                        <a:rPr lang="en-US" sz="2000" b="1" dirty="0" smtClean="0"/>
                        <a:t>Individual</a:t>
                      </a:r>
                    </a:p>
                    <a:p>
                      <a:r>
                        <a:rPr lang="en-US" sz="2000" b="1" dirty="0" smtClean="0"/>
                        <a:t>characteristics</a:t>
                      </a:r>
                      <a:endParaRPr lang="en-US" sz="2000" b="1" dirty="0"/>
                    </a:p>
                  </a:txBody>
                  <a:tcPr anchor="ctr"/>
                </a:tc>
                <a:tc>
                  <a:txBody>
                    <a:bodyPr/>
                    <a:lstStyle/>
                    <a:p>
                      <a:pPr algn="ctr" fontAlgn="b"/>
                      <a:r>
                        <a:rPr lang="en-US" sz="1800" b="0" i="0" u="none" strike="noStrike" dirty="0" smtClean="0">
                          <a:solidFill>
                            <a:srgbClr val="000000"/>
                          </a:solidFill>
                          <a:latin typeface="Arial" pitchFamily="34" charset="0"/>
                          <a:cs typeface="Arial" pitchFamily="34" charset="0"/>
                        </a:rPr>
                        <a:t>2.1%</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0.8%</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2.7%</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1.2%</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1.1%</a:t>
                      </a:r>
                      <a:endParaRPr lang="en-US" sz="18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800" b="0" i="0" u="none" strike="noStrike" dirty="0" smtClean="0">
                          <a:solidFill>
                            <a:srgbClr val="000000"/>
                          </a:solidFill>
                          <a:latin typeface="Arial" pitchFamily="34" charset="0"/>
                          <a:cs typeface="Arial" pitchFamily="34" charset="0"/>
                        </a:rPr>
                        <a:t>4.8%</a:t>
                      </a:r>
                      <a:endParaRPr lang="en-US" sz="1800" b="0" i="0" u="none" strike="noStrike" dirty="0">
                        <a:solidFill>
                          <a:srgbClr val="000000"/>
                        </a:solidFill>
                        <a:latin typeface="Arial" pitchFamily="34" charset="0"/>
                        <a:cs typeface="Arial" pitchFamily="34" charset="0"/>
                      </a:endParaRPr>
                    </a:p>
                  </a:txBody>
                  <a:tcPr marL="0" marR="0" marT="0" marB="0" anchor="ctr"/>
                </a:tc>
              </a:tr>
              <a:tr h="803104">
                <a:tc>
                  <a:txBody>
                    <a:bodyPr/>
                    <a:lstStyle/>
                    <a:p>
                      <a:r>
                        <a:rPr lang="en-US" sz="2000" b="1" dirty="0" smtClean="0"/>
                        <a:t>Country effects</a:t>
                      </a:r>
                      <a:endParaRPr lang="en-US" sz="2000" b="1" dirty="0"/>
                    </a:p>
                  </a:txBody>
                  <a:tcPr/>
                </a:tc>
                <a:tc>
                  <a:txBody>
                    <a:bodyPr/>
                    <a:lstStyle/>
                    <a:p>
                      <a:pPr algn="ctr"/>
                      <a:r>
                        <a:rPr lang="en-US" dirty="0" smtClean="0">
                          <a:latin typeface="Arial" pitchFamily="34" charset="0"/>
                          <a:cs typeface="Arial" pitchFamily="34" charset="0"/>
                        </a:rPr>
                        <a:t>0.3%</a:t>
                      </a:r>
                      <a:endParaRPr lang="en-US" dirty="0">
                        <a:latin typeface="Arial" pitchFamily="34" charset="0"/>
                        <a:cs typeface="Arial" pitchFamily="34" charset="0"/>
                      </a:endParaRPr>
                    </a:p>
                  </a:txBody>
                  <a:tcPr marL="0" marR="0" marT="0" marB="0" anchor="ctr"/>
                </a:tc>
                <a:tc>
                  <a:txBody>
                    <a:bodyPr/>
                    <a:lstStyle/>
                    <a:p>
                      <a:pPr algn="ctr"/>
                      <a:r>
                        <a:rPr lang="en-US" dirty="0" smtClean="0">
                          <a:latin typeface="Arial" pitchFamily="34" charset="0"/>
                          <a:cs typeface="Arial" pitchFamily="34" charset="0"/>
                        </a:rPr>
                        <a:t>0.6%</a:t>
                      </a:r>
                      <a:endParaRPr lang="en-US" dirty="0">
                        <a:latin typeface="Arial" pitchFamily="34" charset="0"/>
                        <a:cs typeface="Arial" pitchFamily="34" charset="0"/>
                      </a:endParaRPr>
                    </a:p>
                  </a:txBody>
                  <a:tcPr marL="0" marR="0" marT="0" marB="0" anchor="ctr"/>
                </a:tc>
                <a:tc>
                  <a:txBody>
                    <a:bodyPr/>
                    <a:lstStyle/>
                    <a:p>
                      <a:pPr algn="ctr"/>
                      <a:r>
                        <a:rPr lang="en-US" dirty="0" smtClean="0">
                          <a:latin typeface="Arial" pitchFamily="34" charset="0"/>
                          <a:cs typeface="Arial" pitchFamily="34" charset="0"/>
                        </a:rPr>
                        <a:t>0.4%</a:t>
                      </a:r>
                      <a:endParaRPr lang="en-US" dirty="0">
                        <a:latin typeface="Arial" pitchFamily="34" charset="0"/>
                        <a:cs typeface="Arial" pitchFamily="34" charset="0"/>
                      </a:endParaRPr>
                    </a:p>
                  </a:txBody>
                  <a:tcPr marL="0" marR="0" marT="0" marB="0" anchor="ctr"/>
                </a:tc>
                <a:tc>
                  <a:txBody>
                    <a:bodyPr/>
                    <a:lstStyle/>
                    <a:p>
                      <a:pPr algn="ctr"/>
                      <a:r>
                        <a:rPr lang="en-US" dirty="0" smtClean="0">
                          <a:latin typeface="Arial" pitchFamily="34" charset="0"/>
                          <a:cs typeface="Arial" pitchFamily="34" charset="0"/>
                        </a:rPr>
                        <a:t>0.2%</a:t>
                      </a:r>
                      <a:endParaRPr lang="en-US" dirty="0">
                        <a:latin typeface="Arial" pitchFamily="34" charset="0"/>
                        <a:cs typeface="Arial" pitchFamily="34" charset="0"/>
                      </a:endParaRPr>
                    </a:p>
                  </a:txBody>
                  <a:tcPr marL="0" marR="0" marT="0" marB="0" anchor="ctr"/>
                </a:tc>
                <a:tc>
                  <a:txBody>
                    <a:bodyPr/>
                    <a:lstStyle/>
                    <a:p>
                      <a:pPr algn="ctr"/>
                      <a:r>
                        <a:rPr lang="en-US" dirty="0" smtClean="0">
                          <a:latin typeface="Arial" pitchFamily="34" charset="0"/>
                          <a:cs typeface="Arial" pitchFamily="34" charset="0"/>
                        </a:rPr>
                        <a:t>0.4%</a:t>
                      </a:r>
                      <a:endParaRPr lang="en-US" dirty="0">
                        <a:latin typeface="Arial" pitchFamily="34" charset="0"/>
                        <a:cs typeface="Arial" pitchFamily="34" charset="0"/>
                      </a:endParaRPr>
                    </a:p>
                  </a:txBody>
                  <a:tcPr marL="0" marR="0" marT="0" marB="0" anchor="ctr"/>
                </a:tc>
                <a:tc>
                  <a:txBody>
                    <a:bodyPr/>
                    <a:lstStyle/>
                    <a:p>
                      <a:pPr algn="ctr"/>
                      <a:r>
                        <a:rPr lang="en-US" dirty="0" smtClean="0">
                          <a:latin typeface="Arial" pitchFamily="34" charset="0"/>
                          <a:cs typeface="Arial" pitchFamily="34" charset="0"/>
                        </a:rPr>
                        <a:t>1.8%</a:t>
                      </a:r>
                      <a:endParaRPr lang="en-US" dirty="0">
                        <a:latin typeface="Arial" pitchFamily="34" charset="0"/>
                        <a:cs typeface="Arial" pitchFamily="34" charset="0"/>
                      </a:endParaRPr>
                    </a:p>
                  </a:txBody>
                  <a:tcPr marL="0" marR="0" marT="0" marB="0" anchor="ctr"/>
                </a:tc>
              </a:tr>
            </a:tbl>
          </a:graphicData>
        </a:graphic>
      </p:graphicFrame>
      <p:cxnSp>
        <p:nvCxnSpPr>
          <p:cNvPr id="7" name="Straight Arrow Connector 6"/>
          <p:cNvCxnSpPr/>
          <p:nvPr/>
        </p:nvCxnSpPr>
        <p:spPr>
          <a:xfrm>
            <a:off x="7162800" y="3276600"/>
            <a:ext cx="0" cy="533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0" y="3276600"/>
            <a:ext cx="0" cy="533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24400" y="3276600"/>
            <a:ext cx="0" cy="533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94042" y="3276600"/>
            <a:ext cx="0" cy="533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75079" y="3276600"/>
            <a:ext cx="0" cy="533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953"/>
            <a:ext cx="9144000" cy="914400"/>
          </a:xfrm>
        </p:spPr>
        <p:txBody>
          <a:bodyPr>
            <a:normAutofit fontScale="90000"/>
          </a:bodyPr>
          <a:lstStyle/>
          <a:p>
            <a:r>
              <a:rPr lang="en-US" sz="3600" b="1" dirty="0" smtClean="0">
                <a:solidFill>
                  <a:srgbClr val="7030A0"/>
                </a:solidFill>
              </a:rPr>
              <a:t>Changes in Religion Differences Due to Controls</a:t>
            </a:r>
            <a:endParaRPr lang="en-US" sz="4000" b="1" dirty="0">
              <a:solidFill>
                <a:srgbClr val="7030A0"/>
              </a:solidFill>
            </a:endParaRPr>
          </a:p>
        </p:txBody>
      </p:sp>
      <p:graphicFrame>
        <p:nvGraphicFramePr>
          <p:cNvPr id="4" name="Content Placeholder 3"/>
          <p:cNvGraphicFramePr>
            <a:graphicFrameLocks noGrp="1"/>
          </p:cNvGraphicFramePr>
          <p:nvPr>
            <p:ph idx="1"/>
          </p:nvPr>
        </p:nvGraphicFramePr>
        <p:xfrm>
          <a:off x="228600" y="4119282"/>
          <a:ext cx="8686803" cy="39624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2000" dirty="0" smtClean="0"/>
                        <a:t>Hedonism</a:t>
                      </a:r>
                      <a:endParaRPr lang="en-US" sz="2000" dirty="0"/>
                    </a:p>
                  </a:txBody>
                  <a:tcPr/>
                </a:tc>
                <a:tc>
                  <a:txBody>
                    <a:bodyPr/>
                    <a:lstStyle/>
                    <a:p>
                      <a:pPr algn="ctr"/>
                      <a:r>
                        <a:rPr lang="en-US" sz="2000" dirty="0" smtClean="0"/>
                        <a:t>J=</a:t>
                      </a:r>
                      <a:endParaRPr lang="en-US" sz="2000" dirty="0"/>
                    </a:p>
                  </a:txBody>
                  <a:tcPr/>
                </a:tc>
                <a:tc>
                  <a:txBody>
                    <a:bodyPr/>
                    <a:lstStyle/>
                    <a:p>
                      <a:pPr algn="ctr"/>
                      <a:r>
                        <a:rPr lang="en-US" sz="2000" dirty="0" smtClean="0"/>
                        <a:t>NR&gt;</a:t>
                      </a:r>
                      <a:endParaRPr lang="en-US" sz="2000" dirty="0"/>
                    </a:p>
                  </a:txBody>
                  <a:tcPr/>
                </a:tc>
                <a:tc>
                  <a:txBody>
                    <a:bodyPr/>
                    <a:lstStyle/>
                    <a:p>
                      <a:pPr algn="ctr"/>
                      <a:r>
                        <a:rPr lang="en-US" sz="2000" dirty="0" smtClean="0"/>
                        <a:t>RC&gt;</a:t>
                      </a:r>
                      <a:endParaRPr lang="en-US" sz="2000" dirty="0"/>
                    </a:p>
                  </a:txBody>
                  <a:tcPr/>
                </a:tc>
                <a:tc>
                  <a:txBody>
                    <a:bodyPr/>
                    <a:lstStyle/>
                    <a:p>
                      <a:pPr algn="ctr"/>
                      <a:r>
                        <a:rPr lang="en-US" sz="2000" dirty="0" smtClean="0"/>
                        <a:t>EO=</a:t>
                      </a:r>
                      <a:endParaRPr lang="en-US" sz="2000" dirty="0"/>
                    </a:p>
                  </a:txBody>
                  <a:tcPr/>
                </a:tc>
                <a:tc>
                  <a:txBody>
                    <a:bodyPr/>
                    <a:lstStyle/>
                    <a:p>
                      <a:pPr algn="ctr"/>
                      <a:r>
                        <a:rPr lang="en-US" sz="2000" dirty="0" smtClean="0"/>
                        <a:t>P&gt;</a:t>
                      </a:r>
                      <a:endParaRPr lang="en-US" sz="2000" dirty="0"/>
                    </a:p>
                  </a:txBody>
                  <a:tcPr/>
                </a:tc>
                <a:tc>
                  <a:txBody>
                    <a:bodyPr/>
                    <a:lstStyle/>
                    <a:p>
                      <a:pPr algn="ctr"/>
                      <a:r>
                        <a:rPr lang="en-US" sz="2000" dirty="0" smtClean="0"/>
                        <a:t>M</a:t>
                      </a:r>
                      <a:endParaRPr lang="en-US" sz="2000" dirty="0"/>
                    </a:p>
                  </a:txBody>
                  <a:tcPr/>
                </a:tc>
              </a:tr>
            </a:tbl>
          </a:graphicData>
        </a:graphic>
      </p:graphicFrame>
      <p:graphicFrame>
        <p:nvGraphicFramePr>
          <p:cNvPr id="5" name="Table 4"/>
          <p:cNvGraphicFramePr>
            <a:graphicFrameLocks noGrp="1"/>
          </p:cNvGraphicFramePr>
          <p:nvPr/>
        </p:nvGraphicFramePr>
        <p:xfrm>
          <a:off x="228600" y="3113541"/>
          <a:ext cx="8686800" cy="43200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432000">
                <a:tc>
                  <a:txBody>
                    <a:bodyPr/>
                    <a:lstStyle/>
                    <a:p>
                      <a:r>
                        <a:rPr lang="en-US" sz="2000" dirty="0" err="1" smtClean="0"/>
                        <a:t>Slf-Dirctn</a:t>
                      </a:r>
                      <a:r>
                        <a:rPr lang="en-US" sz="2000" dirty="0" smtClean="0"/>
                        <a:t>/</a:t>
                      </a:r>
                      <a:r>
                        <a:rPr lang="en-US" sz="2000" dirty="0" err="1" smtClean="0"/>
                        <a:t>Stimltn</a:t>
                      </a:r>
                      <a:endParaRPr lang="en-US" sz="2000" dirty="0"/>
                    </a:p>
                  </a:txBody>
                  <a:tcPr/>
                </a:tc>
                <a:tc>
                  <a:txBody>
                    <a:bodyPr/>
                    <a:lstStyle/>
                    <a:p>
                      <a:pPr algn="ctr"/>
                      <a:r>
                        <a:rPr lang="en-US" sz="2000" dirty="0" smtClean="0"/>
                        <a:t>NR&gt;</a:t>
                      </a:r>
                      <a:endParaRPr lang="en-US" sz="2000" dirty="0"/>
                    </a:p>
                  </a:txBody>
                  <a:tcPr/>
                </a:tc>
                <a:tc>
                  <a:txBody>
                    <a:bodyPr/>
                    <a:lstStyle/>
                    <a:p>
                      <a:pPr algn="ctr"/>
                      <a:r>
                        <a:rPr lang="en-US" sz="2000" dirty="0" smtClean="0"/>
                        <a:t>J=</a:t>
                      </a:r>
                      <a:endParaRPr lang="en-US" sz="2000" dirty="0"/>
                    </a:p>
                  </a:txBody>
                  <a:tcPr/>
                </a:tc>
                <a:tc>
                  <a:txBody>
                    <a:bodyPr/>
                    <a:lstStyle/>
                    <a:p>
                      <a:pPr algn="ctr"/>
                      <a:r>
                        <a:rPr lang="en-US" sz="2000" dirty="0" smtClean="0"/>
                        <a:t>P&gt;</a:t>
                      </a:r>
                      <a:endParaRPr lang="en-US" sz="2000" dirty="0"/>
                    </a:p>
                  </a:txBody>
                  <a:tcPr/>
                </a:tc>
                <a:tc>
                  <a:txBody>
                    <a:bodyPr/>
                    <a:lstStyle/>
                    <a:p>
                      <a:pPr algn="ctr"/>
                      <a:r>
                        <a:rPr lang="en-US" sz="2000" dirty="0" smtClean="0"/>
                        <a:t>RC=</a:t>
                      </a:r>
                      <a:endParaRPr lang="en-US" sz="2000" dirty="0"/>
                    </a:p>
                  </a:txBody>
                  <a:tcPr/>
                </a:tc>
                <a:tc>
                  <a:txBody>
                    <a:bodyPr/>
                    <a:lstStyle/>
                    <a:p>
                      <a:pPr algn="ctr"/>
                      <a:r>
                        <a:rPr lang="en-US" sz="2000" dirty="0" smtClean="0"/>
                        <a:t>EO&gt;</a:t>
                      </a:r>
                      <a:endParaRPr lang="en-US" sz="2000" dirty="0"/>
                    </a:p>
                  </a:txBody>
                  <a:tcPr/>
                </a:tc>
                <a:tc>
                  <a:txBody>
                    <a:bodyPr/>
                    <a:lstStyle/>
                    <a:p>
                      <a:pPr algn="ctr"/>
                      <a:r>
                        <a:rPr lang="en-US" sz="2000" dirty="0" smtClean="0"/>
                        <a:t>M</a:t>
                      </a:r>
                      <a:endParaRPr lang="en-US" sz="2000" dirty="0"/>
                    </a:p>
                  </a:txBody>
                  <a:tcPr/>
                </a:tc>
              </a:tr>
            </a:tbl>
          </a:graphicData>
        </a:graphic>
      </p:graphicFrame>
      <p:graphicFrame>
        <p:nvGraphicFramePr>
          <p:cNvPr id="6" name="Table 5"/>
          <p:cNvGraphicFramePr>
            <a:graphicFrameLocks noGrp="1"/>
          </p:cNvGraphicFramePr>
          <p:nvPr/>
        </p:nvGraphicFramePr>
        <p:xfrm>
          <a:off x="228600" y="6046694"/>
          <a:ext cx="8686800" cy="39624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2000" dirty="0" err="1" smtClean="0"/>
                        <a:t>Univrslm</a:t>
                      </a:r>
                      <a:r>
                        <a:rPr lang="en-US" sz="2000" dirty="0" smtClean="0"/>
                        <a:t>/</a:t>
                      </a:r>
                      <a:r>
                        <a:rPr lang="en-US" sz="2000" dirty="0" err="1" smtClean="0"/>
                        <a:t>Benvlnc</a:t>
                      </a:r>
                      <a:endParaRPr lang="en-US" sz="2000" dirty="0"/>
                    </a:p>
                  </a:txBody>
                  <a:tcPr/>
                </a:tc>
                <a:tc>
                  <a:txBody>
                    <a:bodyPr/>
                    <a:lstStyle/>
                    <a:p>
                      <a:pPr algn="ctr"/>
                      <a:r>
                        <a:rPr lang="en-US" sz="2000" dirty="0" smtClean="0"/>
                        <a:t>P=</a:t>
                      </a:r>
                      <a:endParaRPr lang="en-US" sz="2000" dirty="0"/>
                    </a:p>
                  </a:txBody>
                  <a:tcPr/>
                </a:tc>
                <a:tc>
                  <a:txBody>
                    <a:bodyPr/>
                    <a:lstStyle/>
                    <a:p>
                      <a:pPr algn="ctr"/>
                      <a:r>
                        <a:rPr lang="en-US" sz="2000" dirty="0" smtClean="0"/>
                        <a:t>NR&gt;</a:t>
                      </a:r>
                      <a:endParaRPr lang="en-US" sz="2000" dirty="0"/>
                    </a:p>
                  </a:txBody>
                  <a:tcPr/>
                </a:tc>
                <a:tc>
                  <a:txBody>
                    <a:bodyPr/>
                    <a:lstStyle/>
                    <a:p>
                      <a:pPr algn="ctr"/>
                      <a:r>
                        <a:rPr lang="en-US" sz="2000" dirty="0" smtClean="0"/>
                        <a:t>M=</a:t>
                      </a:r>
                      <a:endParaRPr lang="en-US" sz="2000" dirty="0"/>
                    </a:p>
                  </a:txBody>
                  <a:tcPr/>
                </a:tc>
                <a:tc>
                  <a:txBody>
                    <a:bodyPr/>
                    <a:lstStyle/>
                    <a:p>
                      <a:pPr algn="ctr"/>
                      <a:r>
                        <a:rPr lang="en-US" sz="2000" dirty="0" smtClean="0"/>
                        <a:t>RC&gt;</a:t>
                      </a:r>
                      <a:endParaRPr lang="en-US" sz="2000" dirty="0"/>
                    </a:p>
                  </a:txBody>
                  <a:tcPr/>
                </a:tc>
                <a:tc>
                  <a:txBody>
                    <a:bodyPr/>
                    <a:lstStyle/>
                    <a:p>
                      <a:pPr algn="ctr"/>
                      <a:r>
                        <a:rPr lang="en-US" sz="2000" dirty="0" smtClean="0"/>
                        <a:t>EO=</a:t>
                      </a:r>
                      <a:endParaRPr lang="en-US" sz="2000" dirty="0"/>
                    </a:p>
                  </a:txBody>
                  <a:tcPr/>
                </a:tc>
                <a:tc>
                  <a:txBody>
                    <a:bodyPr/>
                    <a:lstStyle/>
                    <a:p>
                      <a:pPr algn="ctr"/>
                      <a:r>
                        <a:rPr lang="en-US" sz="2000" dirty="0" smtClean="0"/>
                        <a:t>J</a:t>
                      </a:r>
                      <a:endParaRPr lang="en-US" sz="2000" dirty="0"/>
                    </a:p>
                  </a:txBody>
                  <a:tcPr/>
                </a:tc>
              </a:tr>
            </a:tbl>
          </a:graphicData>
        </a:graphic>
      </p:graphicFrame>
      <p:graphicFrame>
        <p:nvGraphicFramePr>
          <p:cNvPr id="7" name="Table 6"/>
          <p:cNvGraphicFramePr>
            <a:graphicFrameLocks noGrp="1"/>
          </p:cNvGraphicFramePr>
          <p:nvPr/>
        </p:nvGraphicFramePr>
        <p:xfrm>
          <a:off x="228600" y="2140870"/>
          <a:ext cx="8686803" cy="43200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432000">
                <a:tc>
                  <a:txBody>
                    <a:bodyPr/>
                    <a:lstStyle/>
                    <a:p>
                      <a:r>
                        <a:rPr lang="en-US" sz="2000" dirty="0" err="1" smtClean="0"/>
                        <a:t>Confrmty</a:t>
                      </a:r>
                      <a:r>
                        <a:rPr lang="en-US" sz="2000" dirty="0" smtClean="0"/>
                        <a:t>/</a:t>
                      </a:r>
                      <a:r>
                        <a:rPr lang="en-US" sz="2000" dirty="0" err="1" smtClean="0"/>
                        <a:t>Traditn</a:t>
                      </a:r>
                      <a:endParaRPr lang="en-US" sz="2000" dirty="0"/>
                    </a:p>
                  </a:txBody>
                  <a:tcPr/>
                </a:tc>
                <a:tc>
                  <a:txBody>
                    <a:bodyPr/>
                    <a:lstStyle/>
                    <a:p>
                      <a:pPr algn="ctr"/>
                      <a:r>
                        <a:rPr lang="en-US" sz="2000" dirty="0" smtClean="0"/>
                        <a:t>M&gt;</a:t>
                      </a:r>
                      <a:endParaRPr lang="en-US" sz="2000" dirty="0"/>
                    </a:p>
                  </a:txBody>
                  <a:tcPr/>
                </a:tc>
                <a:tc>
                  <a:txBody>
                    <a:bodyPr/>
                    <a:lstStyle/>
                    <a:p>
                      <a:pPr algn="ctr"/>
                      <a:r>
                        <a:rPr lang="en-US" sz="2000" dirty="0" smtClean="0"/>
                        <a:t>P=</a:t>
                      </a:r>
                      <a:endParaRPr lang="en-US" sz="2000" dirty="0"/>
                    </a:p>
                  </a:txBody>
                  <a:tcPr/>
                </a:tc>
                <a:tc>
                  <a:txBody>
                    <a:bodyPr/>
                    <a:lstStyle/>
                    <a:p>
                      <a:pPr algn="ctr"/>
                      <a:r>
                        <a:rPr lang="en-US" sz="2000" dirty="0" smtClean="0"/>
                        <a:t>EO=</a:t>
                      </a:r>
                      <a:endParaRPr lang="en-US" sz="2000" dirty="0"/>
                    </a:p>
                  </a:txBody>
                  <a:tcPr/>
                </a:tc>
                <a:tc>
                  <a:txBody>
                    <a:bodyPr/>
                    <a:lstStyle/>
                    <a:p>
                      <a:pPr algn="ctr"/>
                      <a:r>
                        <a:rPr lang="en-US" sz="2000" dirty="0" smtClean="0"/>
                        <a:t>RC&gt;</a:t>
                      </a:r>
                      <a:endParaRPr lang="en-US" sz="2000" dirty="0"/>
                    </a:p>
                  </a:txBody>
                  <a:tcPr/>
                </a:tc>
                <a:tc>
                  <a:txBody>
                    <a:bodyPr/>
                    <a:lstStyle/>
                    <a:p>
                      <a:pPr algn="ctr"/>
                      <a:r>
                        <a:rPr lang="en-US" sz="2000" dirty="0" smtClean="0"/>
                        <a:t>NR&gt;</a:t>
                      </a:r>
                      <a:endParaRPr lang="en-US" sz="2000" dirty="0"/>
                    </a:p>
                  </a:txBody>
                  <a:tcPr/>
                </a:tc>
                <a:tc>
                  <a:txBody>
                    <a:bodyPr/>
                    <a:lstStyle/>
                    <a:p>
                      <a:pPr algn="ctr"/>
                      <a:r>
                        <a:rPr lang="en-US" sz="2000" dirty="0" smtClean="0"/>
                        <a:t>J</a:t>
                      </a:r>
                      <a:endParaRPr lang="en-US" sz="2000" dirty="0"/>
                    </a:p>
                  </a:txBody>
                  <a:tcPr/>
                </a:tc>
              </a:tr>
            </a:tbl>
          </a:graphicData>
        </a:graphic>
      </p:graphicFrame>
      <p:graphicFrame>
        <p:nvGraphicFramePr>
          <p:cNvPr id="8" name="Table 7"/>
          <p:cNvGraphicFramePr>
            <a:graphicFrameLocks noGrp="1"/>
          </p:cNvGraphicFramePr>
          <p:nvPr/>
        </p:nvGraphicFramePr>
        <p:xfrm>
          <a:off x="228600" y="1181647"/>
          <a:ext cx="8686803" cy="43200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432000">
                <a:tc>
                  <a:txBody>
                    <a:bodyPr/>
                    <a:lstStyle/>
                    <a:p>
                      <a:r>
                        <a:rPr lang="en-US" sz="2000" dirty="0" smtClean="0"/>
                        <a:t>Security</a:t>
                      </a:r>
                      <a:endParaRPr lang="en-US" sz="2000" dirty="0"/>
                    </a:p>
                  </a:txBody>
                  <a:tcPr/>
                </a:tc>
                <a:tc>
                  <a:txBody>
                    <a:bodyPr/>
                    <a:lstStyle/>
                    <a:p>
                      <a:pPr algn="ctr"/>
                      <a:r>
                        <a:rPr lang="en-US" sz="2000" dirty="0" smtClean="0"/>
                        <a:t>EO&gt;</a:t>
                      </a:r>
                      <a:endParaRPr lang="en-US" sz="2000" dirty="0"/>
                    </a:p>
                  </a:txBody>
                  <a:tcPr/>
                </a:tc>
                <a:tc>
                  <a:txBody>
                    <a:bodyPr/>
                    <a:lstStyle/>
                    <a:p>
                      <a:pPr algn="ctr"/>
                      <a:r>
                        <a:rPr lang="en-US" sz="2000" dirty="0" smtClean="0"/>
                        <a:t>J=</a:t>
                      </a:r>
                      <a:endParaRPr lang="en-US" sz="2000" dirty="0"/>
                    </a:p>
                  </a:txBody>
                  <a:tcPr/>
                </a:tc>
                <a:tc>
                  <a:txBody>
                    <a:bodyPr/>
                    <a:lstStyle/>
                    <a:p>
                      <a:pPr algn="ctr"/>
                      <a:r>
                        <a:rPr lang="en-US" sz="2000" dirty="0" smtClean="0"/>
                        <a:t>M=</a:t>
                      </a:r>
                      <a:endParaRPr lang="en-US" sz="2000" dirty="0"/>
                    </a:p>
                  </a:txBody>
                  <a:tcPr/>
                </a:tc>
                <a:tc>
                  <a:txBody>
                    <a:bodyPr/>
                    <a:lstStyle/>
                    <a:p>
                      <a:pPr algn="ctr"/>
                      <a:r>
                        <a:rPr lang="en-US" sz="2000" dirty="0" smtClean="0"/>
                        <a:t>RC=</a:t>
                      </a:r>
                      <a:endParaRPr lang="en-US" sz="2000" dirty="0"/>
                    </a:p>
                  </a:txBody>
                  <a:tcPr/>
                </a:tc>
                <a:tc>
                  <a:txBody>
                    <a:bodyPr/>
                    <a:lstStyle/>
                    <a:p>
                      <a:pPr algn="ctr"/>
                      <a:r>
                        <a:rPr lang="en-US" sz="2000" dirty="0" smtClean="0"/>
                        <a:t>P&gt;</a:t>
                      </a:r>
                      <a:endParaRPr lang="en-US" sz="2000" dirty="0"/>
                    </a:p>
                  </a:txBody>
                  <a:tcPr/>
                </a:tc>
                <a:tc>
                  <a:txBody>
                    <a:bodyPr/>
                    <a:lstStyle/>
                    <a:p>
                      <a:pPr algn="ctr"/>
                      <a:r>
                        <a:rPr lang="en-US" sz="2000" dirty="0" smtClean="0"/>
                        <a:t>NR</a:t>
                      </a:r>
                      <a:endParaRPr lang="en-US" sz="2000" dirty="0"/>
                    </a:p>
                  </a:txBody>
                  <a:tcPr/>
                </a:tc>
              </a:tr>
            </a:tbl>
          </a:graphicData>
        </a:graphic>
      </p:graphicFrame>
      <p:graphicFrame>
        <p:nvGraphicFramePr>
          <p:cNvPr id="9" name="Table 8"/>
          <p:cNvGraphicFramePr>
            <a:graphicFrameLocks noGrp="1"/>
          </p:cNvGraphicFramePr>
          <p:nvPr/>
        </p:nvGraphicFramePr>
        <p:xfrm>
          <a:off x="242808" y="5054301"/>
          <a:ext cx="8748792" cy="396240"/>
        </p:xfrm>
        <a:graphic>
          <a:graphicData uri="http://schemas.openxmlformats.org/drawingml/2006/table">
            <a:tbl>
              <a:tblPr firstRow="1" bandRow="1">
                <a:tableStyleId>{5C22544A-7EE6-4342-B048-85BDC9FD1C3A}</a:tableStyleId>
              </a:tblPr>
              <a:tblGrid>
                <a:gridCol w="3338592"/>
                <a:gridCol w="901700"/>
                <a:gridCol w="901700"/>
                <a:gridCol w="901700"/>
                <a:gridCol w="901700"/>
                <a:gridCol w="901700"/>
                <a:gridCol w="901700"/>
              </a:tblGrid>
              <a:tr h="370840">
                <a:tc>
                  <a:txBody>
                    <a:bodyPr/>
                    <a:lstStyle/>
                    <a:p>
                      <a:r>
                        <a:rPr lang="en-US" sz="2000" dirty="0" smtClean="0"/>
                        <a:t>Power/</a:t>
                      </a:r>
                      <a:r>
                        <a:rPr lang="en-US" sz="2000" dirty="0" err="1" smtClean="0"/>
                        <a:t>Achievmnt</a:t>
                      </a:r>
                      <a:endParaRPr lang="en-US" sz="2000" dirty="0"/>
                    </a:p>
                  </a:txBody>
                  <a:tcPr/>
                </a:tc>
                <a:tc>
                  <a:txBody>
                    <a:bodyPr/>
                    <a:lstStyle/>
                    <a:p>
                      <a:pPr algn="ctr"/>
                      <a:r>
                        <a:rPr lang="en-US" sz="2000" dirty="0" smtClean="0"/>
                        <a:t>J&gt;</a:t>
                      </a:r>
                      <a:endParaRPr lang="en-US" sz="2000" dirty="0"/>
                    </a:p>
                  </a:txBody>
                  <a:tcPr/>
                </a:tc>
                <a:tc>
                  <a:txBody>
                    <a:bodyPr/>
                    <a:lstStyle/>
                    <a:p>
                      <a:pPr algn="ctr"/>
                      <a:r>
                        <a:rPr lang="en-US" sz="2000" dirty="0" smtClean="0"/>
                        <a:t>M=</a:t>
                      </a:r>
                      <a:endParaRPr lang="en-US" sz="2000" dirty="0"/>
                    </a:p>
                  </a:txBody>
                  <a:tcPr/>
                </a:tc>
                <a:tc>
                  <a:txBody>
                    <a:bodyPr/>
                    <a:lstStyle/>
                    <a:p>
                      <a:pPr algn="ctr"/>
                      <a:r>
                        <a:rPr lang="en-US" sz="2000" dirty="0" smtClean="0"/>
                        <a:t>EO&gt;</a:t>
                      </a:r>
                      <a:endParaRPr lang="en-US" sz="2000" dirty="0"/>
                    </a:p>
                  </a:txBody>
                  <a:tcPr/>
                </a:tc>
                <a:tc>
                  <a:txBody>
                    <a:bodyPr/>
                    <a:lstStyle/>
                    <a:p>
                      <a:pPr algn="ctr"/>
                      <a:r>
                        <a:rPr lang="en-US" sz="2000" dirty="0" smtClean="0"/>
                        <a:t>RC=</a:t>
                      </a:r>
                      <a:endParaRPr lang="en-US" sz="2000" dirty="0"/>
                    </a:p>
                  </a:txBody>
                  <a:tcPr/>
                </a:tc>
                <a:tc>
                  <a:txBody>
                    <a:bodyPr/>
                    <a:lstStyle/>
                    <a:p>
                      <a:pPr algn="ctr"/>
                      <a:r>
                        <a:rPr lang="en-US" sz="2000" dirty="0" smtClean="0"/>
                        <a:t>P=</a:t>
                      </a:r>
                      <a:endParaRPr lang="en-US" sz="2000" dirty="0"/>
                    </a:p>
                  </a:txBody>
                  <a:tcPr/>
                </a:tc>
                <a:tc>
                  <a:txBody>
                    <a:bodyPr/>
                    <a:lstStyle/>
                    <a:p>
                      <a:pPr algn="ctr"/>
                      <a:r>
                        <a:rPr lang="en-US" sz="2000" dirty="0" smtClean="0"/>
                        <a:t>NR</a:t>
                      </a:r>
                      <a:endParaRPr lang="en-US" sz="2000" dirty="0"/>
                    </a:p>
                  </a:txBody>
                  <a:tcPr/>
                </a:tc>
              </a:tr>
            </a:tbl>
          </a:graphicData>
        </a:graphic>
      </p:graphicFrame>
      <p:graphicFrame>
        <p:nvGraphicFramePr>
          <p:cNvPr id="10" name="Table 9"/>
          <p:cNvGraphicFramePr>
            <a:graphicFrameLocks noGrp="1"/>
          </p:cNvGraphicFramePr>
          <p:nvPr/>
        </p:nvGraphicFramePr>
        <p:xfrm>
          <a:off x="224118" y="5589494"/>
          <a:ext cx="8686800" cy="43200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432000">
                <a:tc>
                  <a:txBody>
                    <a:bodyPr/>
                    <a:lstStyle/>
                    <a:p>
                      <a:r>
                        <a:rPr lang="en-US" sz="2000" dirty="0" err="1" smtClean="0"/>
                        <a:t>Univrslm</a:t>
                      </a:r>
                      <a:r>
                        <a:rPr lang="en-US" sz="2000" dirty="0" smtClean="0"/>
                        <a:t>/</a:t>
                      </a:r>
                      <a:r>
                        <a:rPr lang="en-US" sz="2000" dirty="0" err="1" smtClean="0"/>
                        <a:t>Benvlnc</a:t>
                      </a:r>
                      <a:endParaRPr lang="en-US" sz="2000" dirty="0"/>
                    </a:p>
                  </a:txBody>
                  <a:tcPr>
                    <a:solidFill>
                      <a:schemeClr val="accent2"/>
                    </a:solidFill>
                  </a:tcPr>
                </a:tc>
                <a:tc>
                  <a:txBody>
                    <a:bodyPr/>
                    <a:lstStyle/>
                    <a:p>
                      <a:pPr algn="ctr"/>
                      <a:r>
                        <a:rPr lang="en-US" sz="2000" dirty="0" smtClean="0"/>
                        <a:t>P&gt;</a:t>
                      </a:r>
                      <a:endParaRPr lang="en-US" sz="2000" dirty="0"/>
                    </a:p>
                  </a:txBody>
                  <a:tcPr>
                    <a:solidFill>
                      <a:schemeClr val="accent2"/>
                    </a:solidFill>
                  </a:tcPr>
                </a:tc>
                <a:tc>
                  <a:txBody>
                    <a:bodyPr/>
                    <a:lstStyle/>
                    <a:p>
                      <a:pPr algn="ctr"/>
                      <a:r>
                        <a:rPr lang="en-US" sz="2000" dirty="0" smtClean="0"/>
                        <a:t>RC&gt;</a:t>
                      </a:r>
                      <a:endParaRPr lang="en-US" sz="2000" dirty="0"/>
                    </a:p>
                  </a:txBody>
                  <a:tcPr>
                    <a:solidFill>
                      <a:schemeClr val="accent2"/>
                    </a:solidFill>
                  </a:tcPr>
                </a:tc>
                <a:tc>
                  <a:txBody>
                    <a:bodyPr/>
                    <a:lstStyle/>
                    <a:p>
                      <a:pPr algn="ctr"/>
                      <a:r>
                        <a:rPr lang="en-US" sz="2000" dirty="0" smtClean="0"/>
                        <a:t>NR&gt;</a:t>
                      </a:r>
                      <a:endParaRPr lang="en-US" sz="2000" dirty="0"/>
                    </a:p>
                  </a:txBody>
                  <a:tcPr>
                    <a:solidFill>
                      <a:schemeClr val="accent2"/>
                    </a:solidFill>
                  </a:tcPr>
                </a:tc>
                <a:tc>
                  <a:txBody>
                    <a:bodyPr/>
                    <a:lstStyle/>
                    <a:p>
                      <a:pPr algn="ctr"/>
                      <a:r>
                        <a:rPr lang="en-US" sz="2000" dirty="0" smtClean="0"/>
                        <a:t>J=</a:t>
                      </a:r>
                      <a:endParaRPr lang="en-US" sz="2000" dirty="0"/>
                    </a:p>
                  </a:txBody>
                  <a:tcPr>
                    <a:solidFill>
                      <a:schemeClr val="accent2"/>
                    </a:solidFill>
                  </a:tcPr>
                </a:tc>
                <a:tc>
                  <a:txBody>
                    <a:bodyPr/>
                    <a:lstStyle/>
                    <a:p>
                      <a:pPr algn="ctr"/>
                      <a:r>
                        <a:rPr lang="en-US" sz="2000" dirty="0" smtClean="0"/>
                        <a:t>EO&gt;</a:t>
                      </a:r>
                      <a:endParaRPr lang="en-US" sz="2000" dirty="0"/>
                    </a:p>
                  </a:txBody>
                  <a:tcPr>
                    <a:solidFill>
                      <a:schemeClr val="accent2"/>
                    </a:solidFill>
                  </a:tcPr>
                </a:tc>
                <a:tc>
                  <a:txBody>
                    <a:bodyPr/>
                    <a:lstStyle/>
                    <a:p>
                      <a:pPr algn="ctr"/>
                      <a:r>
                        <a:rPr lang="en-US" sz="2000" dirty="0" smtClean="0"/>
                        <a:t>M</a:t>
                      </a:r>
                      <a:endParaRPr lang="en-US" sz="2000" dirty="0"/>
                    </a:p>
                  </a:txBody>
                  <a:tcPr>
                    <a:solidFill>
                      <a:schemeClr val="accent2"/>
                    </a:solidFill>
                  </a:tcPr>
                </a:tc>
              </a:tr>
            </a:tbl>
          </a:graphicData>
        </a:graphic>
      </p:graphicFrame>
      <p:graphicFrame>
        <p:nvGraphicFramePr>
          <p:cNvPr id="11" name="Table 10"/>
          <p:cNvGraphicFramePr>
            <a:graphicFrameLocks noGrp="1"/>
          </p:cNvGraphicFramePr>
          <p:nvPr/>
        </p:nvGraphicFramePr>
        <p:xfrm>
          <a:off x="228602" y="4700195"/>
          <a:ext cx="8762998" cy="396240"/>
        </p:xfrm>
        <a:graphic>
          <a:graphicData uri="http://schemas.openxmlformats.org/drawingml/2006/table">
            <a:tbl>
              <a:tblPr firstRow="1" bandRow="1">
                <a:tableStyleId>{5C22544A-7EE6-4342-B048-85BDC9FD1C3A}</a:tableStyleId>
              </a:tblPr>
              <a:tblGrid>
                <a:gridCol w="3344014"/>
                <a:gridCol w="903164"/>
                <a:gridCol w="903164"/>
                <a:gridCol w="903164"/>
                <a:gridCol w="903164"/>
                <a:gridCol w="903164"/>
                <a:gridCol w="903164"/>
              </a:tblGrid>
              <a:tr h="370840">
                <a:tc>
                  <a:txBody>
                    <a:bodyPr/>
                    <a:lstStyle/>
                    <a:p>
                      <a:r>
                        <a:rPr lang="en-US" sz="2000" dirty="0" smtClean="0"/>
                        <a:t>Power/</a:t>
                      </a:r>
                      <a:r>
                        <a:rPr lang="en-US" sz="2000" dirty="0" err="1" smtClean="0"/>
                        <a:t>Achievmnt</a:t>
                      </a:r>
                      <a:endParaRPr lang="en-US" sz="2000" dirty="0"/>
                    </a:p>
                  </a:txBody>
                  <a:tcPr>
                    <a:solidFill>
                      <a:schemeClr val="accent2"/>
                    </a:solidFill>
                  </a:tcPr>
                </a:tc>
                <a:tc>
                  <a:txBody>
                    <a:bodyPr/>
                    <a:lstStyle/>
                    <a:p>
                      <a:pPr algn="ctr"/>
                      <a:r>
                        <a:rPr lang="en-US" sz="2000" dirty="0" smtClean="0"/>
                        <a:t>M&gt;</a:t>
                      </a:r>
                      <a:endParaRPr lang="en-US" sz="2000" dirty="0"/>
                    </a:p>
                  </a:txBody>
                  <a:tcPr>
                    <a:solidFill>
                      <a:schemeClr val="accent2"/>
                    </a:solidFill>
                  </a:tcPr>
                </a:tc>
                <a:tc>
                  <a:txBody>
                    <a:bodyPr/>
                    <a:lstStyle/>
                    <a:p>
                      <a:pPr algn="ctr"/>
                      <a:r>
                        <a:rPr lang="en-US" sz="2000" dirty="0" smtClean="0"/>
                        <a:t>J=</a:t>
                      </a:r>
                      <a:endParaRPr lang="en-US" sz="2000" dirty="0"/>
                    </a:p>
                  </a:txBody>
                  <a:tcPr>
                    <a:solidFill>
                      <a:schemeClr val="accent2"/>
                    </a:solidFill>
                  </a:tcPr>
                </a:tc>
                <a:tc>
                  <a:txBody>
                    <a:bodyPr/>
                    <a:lstStyle/>
                    <a:p>
                      <a:pPr algn="ctr"/>
                      <a:r>
                        <a:rPr lang="en-US" sz="2000" dirty="0" smtClean="0"/>
                        <a:t>EO&gt;</a:t>
                      </a:r>
                      <a:endParaRPr lang="en-US" sz="2000" dirty="0"/>
                    </a:p>
                  </a:txBody>
                  <a:tcPr>
                    <a:solidFill>
                      <a:schemeClr val="accent2"/>
                    </a:solidFill>
                  </a:tcPr>
                </a:tc>
                <a:tc>
                  <a:txBody>
                    <a:bodyPr/>
                    <a:lstStyle/>
                    <a:p>
                      <a:pPr algn="ctr"/>
                      <a:r>
                        <a:rPr lang="en-US" sz="2000" dirty="0" smtClean="0"/>
                        <a:t>NR&gt;</a:t>
                      </a:r>
                      <a:endParaRPr lang="en-US" sz="2000" dirty="0"/>
                    </a:p>
                  </a:txBody>
                  <a:tcPr>
                    <a:solidFill>
                      <a:schemeClr val="accent2"/>
                    </a:solidFill>
                  </a:tcPr>
                </a:tc>
                <a:tc>
                  <a:txBody>
                    <a:bodyPr/>
                    <a:lstStyle/>
                    <a:p>
                      <a:pPr algn="ctr"/>
                      <a:r>
                        <a:rPr lang="en-US" sz="2000" dirty="0" smtClean="0"/>
                        <a:t>RC&gt;</a:t>
                      </a:r>
                      <a:endParaRPr lang="en-US" sz="2000" dirty="0"/>
                    </a:p>
                  </a:txBody>
                  <a:tcPr>
                    <a:solidFill>
                      <a:schemeClr val="accent2"/>
                    </a:solidFill>
                  </a:tcPr>
                </a:tc>
                <a:tc>
                  <a:txBody>
                    <a:bodyPr/>
                    <a:lstStyle/>
                    <a:p>
                      <a:pPr algn="ctr"/>
                      <a:r>
                        <a:rPr lang="en-US" sz="2000" dirty="0" smtClean="0"/>
                        <a:t>P</a:t>
                      </a:r>
                      <a:endParaRPr lang="en-US" sz="2000" dirty="0"/>
                    </a:p>
                  </a:txBody>
                  <a:tcPr>
                    <a:solidFill>
                      <a:schemeClr val="accent2"/>
                    </a:solidFill>
                  </a:tcPr>
                </a:tc>
              </a:tr>
            </a:tbl>
          </a:graphicData>
        </a:graphic>
      </p:graphicFrame>
      <p:graphicFrame>
        <p:nvGraphicFramePr>
          <p:cNvPr id="12" name="Table 11"/>
          <p:cNvGraphicFramePr>
            <a:graphicFrameLocks noGrp="1"/>
          </p:cNvGraphicFramePr>
          <p:nvPr/>
        </p:nvGraphicFramePr>
        <p:xfrm>
          <a:off x="237565" y="3714077"/>
          <a:ext cx="8686803" cy="39624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2000" dirty="0" smtClean="0"/>
                        <a:t>Hedonism</a:t>
                      </a:r>
                      <a:endParaRPr lang="en-US" sz="2000" dirty="0"/>
                    </a:p>
                  </a:txBody>
                  <a:tcPr>
                    <a:solidFill>
                      <a:schemeClr val="accent2"/>
                    </a:solidFill>
                  </a:tcPr>
                </a:tc>
                <a:tc>
                  <a:txBody>
                    <a:bodyPr/>
                    <a:lstStyle/>
                    <a:p>
                      <a:pPr algn="ctr"/>
                      <a:r>
                        <a:rPr lang="en-US" sz="2000" dirty="0" smtClean="0"/>
                        <a:t>J=</a:t>
                      </a:r>
                      <a:endParaRPr lang="en-US" sz="2000" dirty="0"/>
                    </a:p>
                  </a:txBody>
                  <a:tcPr>
                    <a:solidFill>
                      <a:schemeClr val="accent2"/>
                    </a:solidFill>
                  </a:tcPr>
                </a:tc>
                <a:tc>
                  <a:txBody>
                    <a:bodyPr/>
                    <a:lstStyle/>
                    <a:p>
                      <a:pPr algn="ctr"/>
                      <a:r>
                        <a:rPr lang="en-US" sz="2000" dirty="0" smtClean="0"/>
                        <a:t>NR&gt;</a:t>
                      </a:r>
                      <a:endParaRPr lang="en-US" sz="2000" dirty="0"/>
                    </a:p>
                  </a:txBody>
                  <a:tcPr>
                    <a:solidFill>
                      <a:schemeClr val="accent2"/>
                    </a:solidFill>
                  </a:tcPr>
                </a:tc>
                <a:tc>
                  <a:txBody>
                    <a:bodyPr/>
                    <a:lstStyle/>
                    <a:p>
                      <a:pPr algn="ctr"/>
                      <a:r>
                        <a:rPr lang="en-US" sz="2000" dirty="0" smtClean="0"/>
                        <a:t>P&gt;</a:t>
                      </a:r>
                      <a:endParaRPr lang="en-US" sz="2000" dirty="0"/>
                    </a:p>
                  </a:txBody>
                  <a:tcPr>
                    <a:solidFill>
                      <a:schemeClr val="accent2"/>
                    </a:solidFill>
                  </a:tcPr>
                </a:tc>
                <a:tc>
                  <a:txBody>
                    <a:bodyPr/>
                    <a:lstStyle/>
                    <a:p>
                      <a:pPr algn="ctr"/>
                      <a:r>
                        <a:rPr lang="en-US" sz="2000" dirty="0" smtClean="0"/>
                        <a:t>M&gt;</a:t>
                      </a:r>
                      <a:endParaRPr lang="en-US" sz="2000" dirty="0"/>
                    </a:p>
                  </a:txBody>
                  <a:tcPr>
                    <a:solidFill>
                      <a:schemeClr val="accent2"/>
                    </a:solidFill>
                  </a:tcPr>
                </a:tc>
                <a:tc>
                  <a:txBody>
                    <a:bodyPr/>
                    <a:lstStyle/>
                    <a:p>
                      <a:pPr algn="ctr"/>
                      <a:r>
                        <a:rPr lang="en-US" sz="2000" dirty="0" smtClean="0"/>
                        <a:t>RC&gt;</a:t>
                      </a:r>
                      <a:endParaRPr lang="en-US" sz="2000" dirty="0"/>
                    </a:p>
                  </a:txBody>
                  <a:tcPr>
                    <a:solidFill>
                      <a:schemeClr val="accent2"/>
                    </a:solidFill>
                  </a:tcPr>
                </a:tc>
                <a:tc>
                  <a:txBody>
                    <a:bodyPr/>
                    <a:lstStyle/>
                    <a:p>
                      <a:pPr algn="ctr"/>
                      <a:r>
                        <a:rPr lang="en-US" sz="2000" dirty="0" smtClean="0"/>
                        <a:t>EO</a:t>
                      </a:r>
                      <a:endParaRPr lang="en-US" sz="2000" dirty="0"/>
                    </a:p>
                  </a:txBody>
                  <a:tcPr>
                    <a:solidFill>
                      <a:schemeClr val="accent2"/>
                    </a:solidFill>
                  </a:tcPr>
                </a:tc>
              </a:tr>
            </a:tbl>
          </a:graphicData>
        </a:graphic>
      </p:graphicFrame>
      <p:graphicFrame>
        <p:nvGraphicFramePr>
          <p:cNvPr id="13" name="Table 12"/>
          <p:cNvGraphicFramePr>
            <a:graphicFrameLocks noGrp="1"/>
          </p:cNvGraphicFramePr>
          <p:nvPr/>
        </p:nvGraphicFramePr>
        <p:xfrm>
          <a:off x="228600" y="2745889"/>
          <a:ext cx="8686800" cy="39624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2000" dirty="0" err="1" smtClean="0"/>
                        <a:t>Slf-Dirctn</a:t>
                      </a:r>
                      <a:r>
                        <a:rPr lang="en-US" sz="2000" dirty="0" smtClean="0"/>
                        <a:t>/</a:t>
                      </a:r>
                      <a:r>
                        <a:rPr lang="en-US" sz="2000" dirty="0" err="1" smtClean="0"/>
                        <a:t>Stimltn</a:t>
                      </a:r>
                      <a:endParaRPr lang="en-US" sz="2000" dirty="0"/>
                    </a:p>
                  </a:txBody>
                  <a:tcPr>
                    <a:solidFill>
                      <a:schemeClr val="accent2"/>
                    </a:solidFill>
                  </a:tcPr>
                </a:tc>
                <a:tc>
                  <a:txBody>
                    <a:bodyPr/>
                    <a:lstStyle/>
                    <a:p>
                      <a:pPr algn="ctr"/>
                      <a:r>
                        <a:rPr lang="en-US" sz="2000" dirty="0" smtClean="0"/>
                        <a:t>NR&gt;</a:t>
                      </a:r>
                      <a:endParaRPr lang="en-US" sz="2000" dirty="0"/>
                    </a:p>
                  </a:txBody>
                  <a:tcPr>
                    <a:solidFill>
                      <a:schemeClr val="accent2"/>
                    </a:solidFill>
                  </a:tcPr>
                </a:tc>
                <a:tc>
                  <a:txBody>
                    <a:bodyPr/>
                    <a:lstStyle/>
                    <a:p>
                      <a:pPr algn="ctr"/>
                      <a:r>
                        <a:rPr lang="en-US" sz="2000" dirty="0" smtClean="0"/>
                        <a:t>P&gt;</a:t>
                      </a:r>
                      <a:endParaRPr lang="en-US" sz="2000" dirty="0"/>
                    </a:p>
                  </a:txBody>
                  <a:tcPr>
                    <a:solidFill>
                      <a:schemeClr val="accent2"/>
                    </a:solidFill>
                  </a:tcPr>
                </a:tc>
                <a:tc>
                  <a:txBody>
                    <a:bodyPr/>
                    <a:lstStyle/>
                    <a:p>
                      <a:pPr algn="ctr"/>
                      <a:r>
                        <a:rPr lang="en-US" sz="2000" dirty="0" smtClean="0"/>
                        <a:t>J&gt;</a:t>
                      </a:r>
                      <a:endParaRPr lang="en-US" sz="2000" dirty="0"/>
                    </a:p>
                  </a:txBody>
                  <a:tcPr>
                    <a:solidFill>
                      <a:schemeClr val="accent2"/>
                    </a:solidFill>
                  </a:tcPr>
                </a:tc>
                <a:tc>
                  <a:txBody>
                    <a:bodyPr/>
                    <a:lstStyle/>
                    <a:p>
                      <a:pPr algn="ctr"/>
                      <a:r>
                        <a:rPr lang="en-US" sz="2000" dirty="0" smtClean="0"/>
                        <a:t>RC=</a:t>
                      </a:r>
                      <a:endParaRPr lang="en-US" sz="2000" dirty="0"/>
                    </a:p>
                  </a:txBody>
                  <a:tcPr>
                    <a:solidFill>
                      <a:schemeClr val="accent2"/>
                    </a:solidFill>
                  </a:tcPr>
                </a:tc>
                <a:tc>
                  <a:txBody>
                    <a:bodyPr/>
                    <a:lstStyle/>
                    <a:p>
                      <a:pPr algn="ctr"/>
                      <a:r>
                        <a:rPr lang="en-US" sz="2000" dirty="0" smtClean="0"/>
                        <a:t>M&gt;</a:t>
                      </a:r>
                      <a:endParaRPr lang="en-US" sz="2000" dirty="0"/>
                    </a:p>
                  </a:txBody>
                  <a:tcPr>
                    <a:solidFill>
                      <a:schemeClr val="accent2"/>
                    </a:solidFill>
                  </a:tcPr>
                </a:tc>
                <a:tc>
                  <a:txBody>
                    <a:bodyPr/>
                    <a:lstStyle/>
                    <a:p>
                      <a:pPr algn="ctr"/>
                      <a:r>
                        <a:rPr lang="en-US" sz="2000" dirty="0" smtClean="0"/>
                        <a:t>EO</a:t>
                      </a:r>
                      <a:endParaRPr lang="en-US" sz="2000" dirty="0"/>
                    </a:p>
                  </a:txBody>
                  <a:tcPr>
                    <a:solidFill>
                      <a:schemeClr val="accent2"/>
                    </a:solidFill>
                  </a:tcPr>
                </a:tc>
              </a:tr>
            </a:tbl>
          </a:graphicData>
        </a:graphic>
      </p:graphicFrame>
      <p:graphicFrame>
        <p:nvGraphicFramePr>
          <p:cNvPr id="14" name="Table 13"/>
          <p:cNvGraphicFramePr>
            <a:graphicFrameLocks noGrp="1"/>
          </p:cNvGraphicFramePr>
          <p:nvPr/>
        </p:nvGraphicFramePr>
        <p:xfrm>
          <a:off x="228600" y="1768736"/>
          <a:ext cx="8686803" cy="39624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2000" dirty="0" err="1" smtClean="0"/>
                        <a:t>Confrmty</a:t>
                      </a:r>
                      <a:r>
                        <a:rPr lang="en-US" sz="2000" dirty="0" smtClean="0"/>
                        <a:t>/</a:t>
                      </a:r>
                      <a:r>
                        <a:rPr lang="en-US" sz="2000" dirty="0" err="1" smtClean="0"/>
                        <a:t>Traditn</a:t>
                      </a:r>
                      <a:endParaRPr lang="en-US" sz="2000" dirty="0"/>
                    </a:p>
                  </a:txBody>
                  <a:tcPr>
                    <a:solidFill>
                      <a:schemeClr val="accent2"/>
                    </a:solidFill>
                  </a:tcPr>
                </a:tc>
                <a:tc>
                  <a:txBody>
                    <a:bodyPr/>
                    <a:lstStyle/>
                    <a:p>
                      <a:pPr algn="ctr"/>
                      <a:r>
                        <a:rPr lang="en-US" sz="2000" dirty="0" smtClean="0"/>
                        <a:t>M=</a:t>
                      </a:r>
                      <a:endParaRPr lang="en-US" sz="2000" dirty="0"/>
                    </a:p>
                  </a:txBody>
                  <a:tcPr>
                    <a:solidFill>
                      <a:schemeClr val="accent2"/>
                    </a:solidFill>
                  </a:tcPr>
                </a:tc>
                <a:tc>
                  <a:txBody>
                    <a:bodyPr/>
                    <a:lstStyle/>
                    <a:p>
                      <a:pPr algn="ctr"/>
                      <a:r>
                        <a:rPr lang="en-US" sz="2000" dirty="0" smtClean="0"/>
                        <a:t>RC&gt;</a:t>
                      </a:r>
                      <a:endParaRPr lang="en-US" sz="2000" dirty="0"/>
                    </a:p>
                  </a:txBody>
                  <a:tcPr>
                    <a:solidFill>
                      <a:schemeClr val="accent2"/>
                    </a:solidFill>
                  </a:tcPr>
                </a:tc>
                <a:tc>
                  <a:txBody>
                    <a:bodyPr/>
                    <a:lstStyle/>
                    <a:p>
                      <a:pPr algn="ctr"/>
                      <a:r>
                        <a:rPr lang="en-US" sz="2000" dirty="0" smtClean="0"/>
                        <a:t>EO&gt;</a:t>
                      </a:r>
                      <a:endParaRPr lang="en-US" sz="2000" dirty="0"/>
                    </a:p>
                  </a:txBody>
                  <a:tcPr>
                    <a:solidFill>
                      <a:schemeClr val="accent2"/>
                    </a:solidFill>
                  </a:tcPr>
                </a:tc>
                <a:tc>
                  <a:txBody>
                    <a:bodyPr/>
                    <a:lstStyle/>
                    <a:p>
                      <a:pPr algn="ctr"/>
                      <a:r>
                        <a:rPr lang="en-US" sz="2000" dirty="0" smtClean="0"/>
                        <a:t>P&gt;</a:t>
                      </a:r>
                      <a:endParaRPr lang="en-US" sz="2000" dirty="0"/>
                    </a:p>
                  </a:txBody>
                  <a:tcPr>
                    <a:solidFill>
                      <a:schemeClr val="accent2"/>
                    </a:solidFill>
                  </a:tcPr>
                </a:tc>
                <a:tc>
                  <a:txBody>
                    <a:bodyPr/>
                    <a:lstStyle/>
                    <a:p>
                      <a:pPr algn="ctr"/>
                      <a:r>
                        <a:rPr lang="en-US" sz="2000" dirty="0" smtClean="0"/>
                        <a:t>J&gt;</a:t>
                      </a:r>
                      <a:endParaRPr lang="en-US" sz="2000" dirty="0"/>
                    </a:p>
                  </a:txBody>
                  <a:tcPr>
                    <a:solidFill>
                      <a:schemeClr val="accent2"/>
                    </a:solidFill>
                  </a:tcPr>
                </a:tc>
                <a:tc>
                  <a:txBody>
                    <a:bodyPr/>
                    <a:lstStyle/>
                    <a:p>
                      <a:pPr algn="ctr"/>
                      <a:r>
                        <a:rPr lang="en-US" sz="2000" dirty="0" smtClean="0"/>
                        <a:t>NR</a:t>
                      </a:r>
                      <a:endParaRPr lang="en-US" sz="2000" dirty="0"/>
                    </a:p>
                  </a:txBody>
                  <a:tcPr>
                    <a:solidFill>
                      <a:schemeClr val="accent2"/>
                    </a:solidFill>
                  </a:tcPr>
                </a:tc>
              </a:tr>
            </a:tbl>
          </a:graphicData>
        </a:graphic>
      </p:graphicFrame>
      <p:graphicFrame>
        <p:nvGraphicFramePr>
          <p:cNvPr id="15" name="Table 14"/>
          <p:cNvGraphicFramePr>
            <a:graphicFrameLocks noGrp="1"/>
          </p:cNvGraphicFramePr>
          <p:nvPr/>
        </p:nvGraphicFramePr>
        <p:xfrm>
          <a:off x="228600" y="809513"/>
          <a:ext cx="8686803" cy="396240"/>
        </p:xfrm>
        <a:graphic>
          <a:graphicData uri="http://schemas.openxmlformats.org/drawingml/2006/table">
            <a:tbl>
              <a:tblPr firstRow="1" bandRow="1">
                <a:tableStyleId>{5C22544A-7EE6-4342-B048-85BDC9FD1C3A}</a:tableStyleId>
              </a:tblPr>
              <a:tblGrid>
                <a:gridCol w="3352800"/>
                <a:gridCol w="889003"/>
                <a:gridCol w="889000"/>
                <a:gridCol w="889000"/>
                <a:gridCol w="889000"/>
                <a:gridCol w="889000"/>
                <a:gridCol w="889000"/>
              </a:tblGrid>
              <a:tr h="370840">
                <a:tc>
                  <a:txBody>
                    <a:bodyPr/>
                    <a:lstStyle/>
                    <a:p>
                      <a:r>
                        <a:rPr lang="en-US" sz="2000" dirty="0" smtClean="0"/>
                        <a:t>Security</a:t>
                      </a:r>
                      <a:endParaRPr lang="en-US" sz="2000" dirty="0"/>
                    </a:p>
                  </a:txBody>
                  <a:tcPr>
                    <a:solidFill>
                      <a:schemeClr val="accent2"/>
                    </a:solidFill>
                  </a:tcPr>
                </a:tc>
                <a:tc>
                  <a:txBody>
                    <a:bodyPr/>
                    <a:lstStyle/>
                    <a:p>
                      <a:pPr algn="ctr"/>
                      <a:r>
                        <a:rPr lang="en-US" sz="2000" dirty="0" smtClean="0"/>
                        <a:t>EO&gt;</a:t>
                      </a:r>
                      <a:endParaRPr lang="en-US" sz="2000" dirty="0"/>
                    </a:p>
                  </a:txBody>
                  <a:tcPr>
                    <a:solidFill>
                      <a:schemeClr val="accent2"/>
                    </a:solidFill>
                  </a:tcPr>
                </a:tc>
                <a:tc>
                  <a:txBody>
                    <a:bodyPr/>
                    <a:lstStyle/>
                    <a:p>
                      <a:pPr algn="ctr"/>
                      <a:r>
                        <a:rPr lang="en-US" sz="2000" dirty="0" smtClean="0"/>
                        <a:t>RC&gt;</a:t>
                      </a:r>
                      <a:endParaRPr lang="en-US" sz="2000" dirty="0"/>
                    </a:p>
                  </a:txBody>
                  <a:tcPr>
                    <a:solidFill>
                      <a:schemeClr val="accent2"/>
                    </a:solidFill>
                  </a:tcPr>
                </a:tc>
                <a:tc>
                  <a:txBody>
                    <a:bodyPr/>
                    <a:lstStyle/>
                    <a:p>
                      <a:pPr algn="ctr"/>
                      <a:r>
                        <a:rPr lang="en-US" sz="2000" dirty="0" smtClean="0"/>
                        <a:t>J&gt;</a:t>
                      </a:r>
                      <a:endParaRPr lang="en-US" sz="2000" dirty="0"/>
                    </a:p>
                  </a:txBody>
                  <a:tcPr>
                    <a:solidFill>
                      <a:schemeClr val="accent2"/>
                    </a:solidFill>
                  </a:tcPr>
                </a:tc>
                <a:tc>
                  <a:txBody>
                    <a:bodyPr/>
                    <a:lstStyle/>
                    <a:p>
                      <a:pPr algn="ctr"/>
                      <a:r>
                        <a:rPr lang="en-US" sz="2000" dirty="0" smtClean="0"/>
                        <a:t>NR=</a:t>
                      </a:r>
                      <a:endParaRPr lang="en-US" sz="2000" dirty="0"/>
                    </a:p>
                  </a:txBody>
                  <a:tcPr>
                    <a:solidFill>
                      <a:schemeClr val="accent2"/>
                    </a:solidFill>
                  </a:tcPr>
                </a:tc>
                <a:tc>
                  <a:txBody>
                    <a:bodyPr/>
                    <a:lstStyle/>
                    <a:p>
                      <a:pPr algn="ctr"/>
                      <a:r>
                        <a:rPr lang="en-US" sz="2000" dirty="0" smtClean="0"/>
                        <a:t>P&gt;</a:t>
                      </a:r>
                      <a:endParaRPr lang="en-US" sz="2000" dirty="0"/>
                    </a:p>
                  </a:txBody>
                  <a:tcPr>
                    <a:solidFill>
                      <a:schemeClr val="accent2"/>
                    </a:solidFill>
                  </a:tcPr>
                </a:tc>
                <a:tc>
                  <a:txBody>
                    <a:bodyPr/>
                    <a:lstStyle/>
                    <a:p>
                      <a:pPr algn="ctr"/>
                      <a:r>
                        <a:rPr lang="en-US" sz="2000" dirty="0" smtClean="0"/>
                        <a:t>M</a:t>
                      </a:r>
                      <a:endParaRPr lang="en-US" sz="2000" dirty="0"/>
                    </a:p>
                  </a:txBody>
                  <a:tcPr>
                    <a:solidFill>
                      <a:schemeClr val="accent2"/>
                    </a:solidFill>
                  </a:tcPr>
                </a:tc>
              </a:tr>
            </a:tbl>
          </a:graphicData>
        </a:graphic>
      </p:graphicFrame>
      <p:cxnSp>
        <p:nvCxnSpPr>
          <p:cNvPr id="17" name="Straight Arrow Connector 16"/>
          <p:cNvCxnSpPr/>
          <p:nvPr/>
        </p:nvCxnSpPr>
        <p:spPr>
          <a:xfrm>
            <a:off x="5105400" y="5867400"/>
            <a:ext cx="1371600" cy="381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08694" y="5818094"/>
            <a:ext cx="1537447" cy="44375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943600" y="5791200"/>
            <a:ext cx="236220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996953" y="4917141"/>
            <a:ext cx="1371600" cy="381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58000" y="3962400"/>
            <a:ext cx="1461247" cy="381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105400" y="1981200"/>
            <a:ext cx="1371600" cy="381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154706" y="1017494"/>
            <a:ext cx="1371600" cy="381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34200" y="1066800"/>
            <a:ext cx="1371600" cy="304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92906" y="3962400"/>
            <a:ext cx="1447800" cy="381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966012" y="990600"/>
            <a:ext cx="2339788" cy="3944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907306" y="3948953"/>
            <a:ext cx="1398494" cy="3944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029200" y="1981200"/>
            <a:ext cx="1524000" cy="3944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943600" y="3937716"/>
            <a:ext cx="1398494" cy="3944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000" b="1" dirty="0" smtClean="0">
                <a:solidFill>
                  <a:srgbClr val="7030A0"/>
                </a:solidFill>
              </a:rPr>
              <a:t>Group Differences Due to Religion</a:t>
            </a:r>
            <a:endParaRPr lang="en-US" b="1" dirty="0">
              <a:solidFill>
                <a:srgbClr val="7030A0"/>
              </a:solidFill>
            </a:endParaRPr>
          </a:p>
        </p:txBody>
      </p:sp>
      <p:graphicFrame>
        <p:nvGraphicFramePr>
          <p:cNvPr id="4" name="Content Placeholder 3"/>
          <p:cNvGraphicFramePr>
            <a:graphicFrameLocks noGrp="1"/>
          </p:cNvGraphicFramePr>
          <p:nvPr>
            <p:ph idx="1"/>
          </p:nvPr>
        </p:nvGraphicFramePr>
        <p:xfrm>
          <a:off x="228600" y="33528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smtClean="0"/>
                        <a:t>Hedonism</a:t>
                      </a:r>
                      <a:endParaRPr lang="en-US" sz="3200" dirty="0"/>
                    </a:p>
                  </a:txBody>
                  <a:tcPr/>
                </a:tc>
                <a:tc>
                  <a:txBody>
                    <a:bodyPr/>
                    <a:lstStyle/>
                    <a:p>
                      <a:pPr algn="ctr"/>
                      <a:r>
                        <a:rPr lang="en-US" sz="3200" dirty="0" smtClean="0"/>
                        <a:t>J=</a:t>
                      </a:r>
                      <a:endParaRPr lang="en-US" sz="3200" dirty="0"/>
                    </a:p>
                  </a:txBody>
                  <a:tcPr/>
                </a:tc>
                <a:tc>
                  <a:txBody>
                    <a:bodyPr/>
                    <a:lstStyle/>
                    <a:p>
                      <a:pPr algn="ctr"/>
                      <a:r>
                        <a:rPr lang="en-US" sz="3200" dirty="0" smtClean="0"/>
                        <a:t>NR&gt;</a:t>
                      </a:r>
                      <a:endParaRPr lang="en-US" sz="3200" dirty="0"/>
                    </a:p>
                  </a:txBody>
                  <a:tcPr/>
                </a:tc>
                <a:tc>
                  <a:txBody>
                    <a:bodyPr/>
                    <a:lstStyle/>
                    <a:p>
                      <a:pPr algn="ctr"/>
                      <a:r>
                        <a:rPr lang="en-US" sz="3200" dirty="0" smtClean="0"/>
                        <a:t>RC&gt;</a:t>
                      </a:r>
                      <a:endParaRPr lang="en-US" sz="3200" dirty="0"/>
                    </a:p>
                  </a:txBody>
                  <a:tcPr/>
                </a:tc>
                <a:tc>
                  <a:txBody>
                    <a:bodyPr/>
                    <a:lstStyle/>
                    <a:p>
                      <a:pPr algn="ctr"/>
                      <a:r>
                        <a:rPr lang="en-US" sz="3200" dirty="0" smtClean="0"/>
                        <a:t>EO=</a:t>
                      </a:r>
                      <a:endParaRPr lang="en-US" sz="3200" dirty="0"/>
                    </a:p>
                  </a:txBody>
                  <a:tcPr/>
                </a:tc>
                <a:tc>
                  <a:txBody>
                    <a:bodyPr/>
                    <a:lstStyle/>
                    <a:p>
                      <a:pPr algn="ctr"/>
                      <a:r>
                        <a:rPr lang="en-US" sz="3200" dirty="0" smtClean="0"/>
                        <a:t>P&gt;</a:t>
                      </a:r>
                      <a:endParaRPr lang="en-US" sz="3200" dirty="0"/>
                    </a:p>
                  </a:txBody>
                  <a:tcPr/>
                </a:tc>
                <a:tc>
                  <a:txBody>
                    <a:bodyPr/>
                    <a:lstStyle/>
                    <a:p>
                      <a:pPr algn="ctr"/>
                      <a:r>
                        <a:rPr lang="en-US" sz="3200" dirty="0" smtClean="0"/>
                        <a:t>M</a:t>
                      </a:r>
                      <a:endParaRPr lang="en-US" sz="3200" dirty="0"/>
                    </a:p>
                  </a:txBody>
                  <a:tcPr/>
                </a:tc>
              </a:tr>
            </a:tbl>
          </a:graphicData>
        </a:graphic>
      </p:graphicFrame>
      <p:graphicFrame>
        <p:nvGraphicFramePr>
          <p:cNvPr id="5" name="Table 4"/>
          <p:cNvGraphicFramePr>
            <a:graphicFrameLocks noGrp="1"/>
          </p:cNvGraphicFramePr>
          <p:nvPr/>
        </p:nvGraphicFramePr>
        <p:xfrm>
          <a:off x="228600" y="251460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3200" dirty="0" err="1" smtClean="0"/>
                        <a:t>Slf-Dirctn</a:t>
                      </a:r>
                      <a:r>
                        <a:rPr lang="en-US" sz="3200" dirty="0" smtClean="0"/>
                        <a:t>/</a:t>
                      </a:r>
                      <a:r>
                        <a:rPr lang="en-US" sz="3200" dirty="0" err="1" smtClean="0"/>
                        <a:t>Stimltn</a:t>
                      </a:r>
                      <a:endParaRPr lang="en-US" sz="3200" dirty="0"/>
                    </a:p>
                  </a:txBody>
                  <a:tcPr/>
                </a:tc>
                <a:tc>
                  <a:txBody>
                    <a:bodyPr/>
                    <a:lstStyle/>
                    <a:p>
                      <a:pPr algn="ctr"/>
                      <a:r>
                        <a:rPr lang="en-US" sz="3200" dirty="0" smtClean="0"/>
                        <a:t>NR&gt;</a:t>
                      </a:r>
                      <a:endParaRPr lang="en-US" sz="3200" dirty="0"/>
                    </a:p>
                  </a:txBody>
                  <a:tcPr/>
                </a:tc>
                <a:tc>
                  <a:txBody>
                    <a:bodyPr/>
                    <a:lstStyle/>
                    <a:p>
                      <a:pPr algn="ctr"/>
                      <a:r>
                        <a:rPr lang="en-US" sz="3200" dirty="0" smtClean="0"/>
                        <a:t>J=</a:t>
                      </a:r>
                      <a:endParaRPr lang="en-US" sz="3200" dirty="0"/>
                    </a:p>
                  </a:txBody>
                  <a:tcPr/>
                </a:tc>
                <a:tc>
                  <a:txBody>
                    <a:bodyPr/>
                    <a:lstStyle/>
                    <a:p>
                      <a:pPr algn="ctr"/>
                      <a:r>
                        <a:rPr lang="en-US" sz="3200" dirty="0" smtClean="0"/>
                        <a:t>P&gt;</a:t>
                      </a:r>
                      <a:endParaRPr lang="en-US" sz="3200" dirty="0"/>
                    </a:p>
                  </a:txBody>
                  <a:tcPr/>
                </a:tc>
                <a:tc>
                  <a:txBody>
                    <a:bodyPr/>
                    <a:lstStyle/>
                    <a:p>
                      <a:pPr algn="ctr"/>
                      <a:r>
                        <a:rPr lang="en-US" sz="3200" dirty="0" smtClean="0"/>
                        <a:t>RC=</a:t>
                      </a:r>
                      <a:endParaRPr lang="en-US" sz="3200" dirty="0"/>
                    </a:p>
                  </a:txBody>
                  <a:tcPr/>
                </a:tc>
                <a:tc>
                  <a:txBody>
                    <a:bodyPr/>
                    <a:lstStyle/>
                    <a:p>
                      <a:pPr algn="ctr"/>
                      <a:r>
                        <a:rPr lang="en-US" sz="3200" dirty="0" smtClean="0"/>
                        <a:t>EO&gt;</a:t>
                      </a:r>
                      <a:endParaRPr lang="en-US" sz="3200" dirty="0"/>
                    </a:p>
                  </a:txBody>
                  <a:tcPr/>
                </a:tc>
                <a:tc>
                  <a:txBody>
                    <a:bodyPr/>
                    <a:lstStyle/>
                    <a:p>
                      <a:pPr algn="ctr"/>
                      <a:r>
                        <a:rPr lang="en-US" sz="3200" dirty="0" smtClean="0"/>
                        <a:t>M</a:t>
                      </a:r>
                      <a:endParaRPr lang="en-US" sz="3200" dirty="0"/>
                    </a:p>
                  </a:txBody>
                  <a:tcPr/>
                </a:tc>
              </a:tr>
            </a:tbl>
          </a:graphicData>
        </a:graphic>
      </p:graphicFrame>
      <p:graphicFrame>
        <p:nvGraphicFramePr>
          <p:cNvPr id="6" name="Table 5"/>
          <p:cNvGraphicFramePr>
            <a:graphicFrameLocks noGrp="1"/>
          </p:cNvGraphicFramePr>
          <p:nvPr/>
        </p:nvGraphicFramePr>
        <p:xfrm>
          <a:off x="228600" y="510540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3200" dirty="0" err="1" smtClean="0"/>
                        <a:t>Univrslm</a:t>
                      </a:r>
                      <a:r>
                        <a:rPr lang="en-US" sz="3200" dirty="0" smtClean="0"/>
                        <a:t>/</a:t>
                      </a:r>
                      <a:r>
                        <a:rPr lang="en-US" sz="3200" dirty="0" err="1" smtClean="0"/>
                        <a:t>Benvlnc</a:t>
                      </a:r>
                      <a:endParaRPr lang="en-US" sz="3200" dirty="0"/>
                    </a:p>
                  </a:txBody>
                  <a:tcPr/>
                </a:tc>
                <a:tc>
                  <a:txBody>
                    <a:bodyPr/>
                    <a:lstStyle/>
                    <a:p>
                      <a:pPr algn="ctr"/>
                      <a:r>
                        <a:rPr lang="en-US" sz="3200" dirty="0" smtClean="0"/>
                        <a:t>P=</a:t>
                      </a:r>
                      <a:endParaRPr lang="en-US" sz="3200" dirty="0"/>
                    </a:p>
                  </a:txBody>
                  <a:tcPr/>
                </a:tc>
                <a:tc>
                  <a:txBody>
                    <a:bodyPr/>
                    <a:lstStyle/>
                    <a:p>
                      <a:pPr algn="ctr"/>
                      <a:r>
                        <a:rPr lang="en-US" sz="3200" dirty="0" smtClean="0"/>
                        <a:t>NR&gt;</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RC&gt;</a:t>
                      </a:r>
                      <a:endParaRPr lang="en-US" sz="3200" dirty="0"/>
                    </a:p>
                  </a:txBody>
                  <a:tcPr/>
                </a:tc>
                <a:tc>
                  <a:txBody>
                    <a:bodyPr/>
                    <a:lstStyle/>
                    <a:p>
                      <a:pPr algn="ctr"/>
                      <a:r>
                        <a:rPr lang="en-US" sz="3200" dirty="0" smtClean="0"/>
                        <a:t>EO=</a:t>
                      </a:r>
                      <a:endParaRPr lang="en-US" sz="3200" dirty="0"/>
                    </a:p>
                  </a:txBody>
                  <a:tcPr/>
                </a:tc>
                <a:tc>
                  <a:txBody>
                    <a:bodyPr/>
                    <a:lstStyle/>
                    <a:p>
                      <a:pPr algn="ctr"/>
                      <a:r>
                        <a:rPr lang="en-US" sz="3200" dirty="0" smtClean="0"/>
                        <a:t>J</a:t>
                      </a:r>
                      <a:endParaRPr lang="en-US" sz="3200" dirty="0"/>
                    </a:p>
                  </a:txBody>
                  <a:tcPr/>
                </a:tc>
              </a:tr>
            </a:tbl>
          </a:graphicData>
        </a:graphic>
      </p:graphicFrame>
      <p:graphicFrame>
        <p:nvGraphicFramePr>
          <p:cNvPr id="7" name="Table 6"/>
          <p:cNvGraphicFramePr>
            <a:graphicFrameLocks noGrp="1"/>
          </p:cNvGraphicFramePr>
          <p:nvPr/>
        </p:nvGraphicFramePr>
        <p:xfrm>
          <a:off x="228600" y="16764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err="1" smtClean="0"/>
                        <a:t>Confrmty</a:t>
                      </a:r>
                      <a:r>
                        <a:rPr lang="en-US" sz="3200" dirty="0" smtClean="0"/>
                        <a:t>/</a:t>
                      </a:r>
                      <a:r>
                        <a:rPr lang="en-US" sz="3200" dirty="0" err="1" smtClean="0"/>
                        <a:t>Traditn</a:t>
                      </a:r>
                      <a:endParaRPr lang="en-US" sz="3200" dirty="0"/>
                    </a:p>
                  </a:txBody>
                  <a:tcPr/>
                </a:tc>
                <a:tc>
                  <a:txBody>
                    <a:bodyPr/>
                    <a:lstStyle/>
                    <a:p>
                      <a:pPr algn="ctr"/>
                      <a:r>
                        <a:rPr lang="en-US" sz="3200" dirty="0" smtClean="0"/>
                        <a:t>M&gt;</a:t>
                      </a:r>
                      <a:endParaRPr lang="en-US" sz="3200" dirty="0"/>
                    </a:p>
                  </a:txBody>
                  <a:tcPr/>
                </a:tc>
                <a:tc>
                  <a:txBody>
                    <a:bodyPr/>
                    <a:lstStyle/>
                    <a:p>
                      <a:pPr algn="ctr"/>
                      <a:r>
                        <a:rPr lang="en-US" sz="3200" dirty="0" smtClean="0"/>
                        <a:t>P=</a:t>
                      </a:r>
                      <a:endParaRPr lang="en-US" sz="3200" dirty="0"/>
                    </a:p>
                  </a:txBody>
                  <a:tcPr/>
                </a:tc>
                <a:tc>
                  <a:txBody>
                    <a:bodyPr/>
                    <a:lstStyle/>
                    <a:p>
                      <a:pPr algn="ctr"/>
                      <a:r>
                        <a:rPr lang="en-US" sz="3200" dirty="0" smtClean="0"/>
                        <a:t>EO=</a:t>
                      </a:r>
                      <a:endParaRPr lang="en-US" sz="3200" dirty="0"/>
                    </a:p>
                  </a:txBody>
                  <a:tcPr/>
                </a:tc>
                <a:tc>
                  <a:txBody>
                    <a:bodyPr/>
                    <a:lstStyle/>
                    <a:p>
                      <a:pPr algn="ctr"/>
                      <a:r>
                        <a:rPr lang="en-US" sz="3200" dirty="0" smtClean="0"/>
                        <a:t>RC&gt;</a:t>
                      </a:r>
                      <a:endParaRPr lang="en-US" sz="3200" dirty="0"/>
                    </a:p>
                  </a:txBody>
                  <a:tcPr/>
                </a:tc>
                <a:tc>
                  <a:txBody>
                    <a:bodyPr/>
                    <a:lstStyle/>
                    <a:p>
                      <a:pPr algn="ctr"/>
                      <a:r>
                        <a:rPr lang="en-US" sz="3200" dirty="0" smtClean="0"/>
                        <a:t>NR&gt;</a:t>
                      </a:r>
                      <a:endParaRPr lang="en-US" sz="3200" dirty="0"/>
                    </a:p>
                  </a:txBody>
                  <a:tcPr/>
                </a:tc>
                <a:tc>
                  <a:txBody>
                    <a:bodyPr/>
                    <a:lstStyle/>
                    <a:p>
                      <a:pPr algn="ctr"/>
                      <a:r>
                        <a:rPr lang="en-US" sz="3200" dirty="0" smtClean="0"/>
                        <a:t>J</a:t>
                      </a:r>
                      <a:endParaRPr lang="en-US" sz="3200" dirty="0"/>
                    </a:p>
                  </a:txBody>
                  <a:tcPr/>
                </a:tc>
              </a:tr>
            </a:tbl>
          </a:graphicData>
        </a:graphic>
      </p:graphicFrame>
      <p:graphicFrame>
        <p:nvGraphicFramePr>
          <p:cNvPr id="8" name="Table 7"/>
          <p:cNvGraphicFramePr>
            <a:graphicFrameLocks noGrp="1"/>
          </p:cNvGraphicFramePr>
          <p:nvPr/>
        </p:nvGraphicFramePr>
        <p:xfrm>
          <a:off x="228600" y="8382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3200" dirty="0" smtClean="0"/>
                        <a:t>Security</a:t>
                      </a:r>
                      <a:endParaRPr lang="en-US" sz="3200" dirty="0"/>
                    </a:p>
                  </a:txBody>
                  <a:tcPr/>
                </a:tc>
                <a:tc>
                  <a:txBody>
                    <a:bodyPr/>
                    <a:lstStyle/>
                    <a:p>
                      <a:pPr algn="ctr"/>
                      <a:r>
                        <a:rPr lang="en-US" sz="3200" dirty="0" smtClean="0"/>
                        <a:t>EO&gt;</a:t>
                      </a:r>
                      <a:endParaRPr lang="en-US" sz="3200" dirty="0"/>
                    </a:p>
                  </a:txBody>
                  <a:tcPr/>
                </a:tc>
                <a:tc>
                  <a:txBody>
                    <a:bodyPr/>
                    <a:lstStyle/>
                    <a:p>
                      <a:pPr algn="ctr"/>
                      <a:r>
                        <a:rPr lang="en-US" sz="3200" dirty="0" smtClean="0"/>
                        <a:t>J=</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RC=</a:t>
                      </a:r>
                      <a:endParaRPr lang="en-US" sz="3200" dirty="0"/>
                    </a:p>
                  </a:txBody>
                  <a:tcPr/>
                </a:tc>
                <a:tc>
                  <a:txBody>
                    <a:bodyPr/>
                    <a:lstStyle/>
                    <a:p>
                      <a:pPr algn="ctr"/>
                      <a:r>
                        <a:rPr lang="en-US" sz="3200" dirty="0" smtClean="0"/>
                        <a:t>P&gt;</a:t>
                      </a:r>
                      <a:endParaRPr lang="en-US" sz="3200" dirty="0"/>
                    </a:p>
                  </a:txBody>
                  <a:tcPr/>
                </a:tc>
                <a:tc>
                  <a:txBody>
                    <a:bodyPr/>
                    <a:lstStyle/>
                    <a:p>
                      <a:pPr algn="ctr"/>
                      <a:r>
                        <a:rPr lang="en-US" sz="3200" dirty="0" smtClean="0"/>
                        <a:t>NR</a:t>
                      </a:r>
                      <a:endParaRPr lang="en-US" sz="3200" dirty="0"/>
                    </a:p>
                  </a:txBody>
                  <a:tcPr/>
                </a:tc>
              </a:tr>
            </a:tbl>
          </a:graphicData>
        </a:graphic>
      </p:graphicFrame>
      <p:graphicFrame>
        <p:nvGraphicFramePr>
          <p:cNvPr id="9" name="Table 8"/>
          <p:cNvGraphicFramePr>
            <a:graphicFrameLocks noGrp="1"/>
          </p:cNvGraphicFramePr>
          <p:nvPr/>
        </p:nvGraphicFramePr>
        <p:xfrm>
          <a:off x="242808" y="4191000"/>
          <a:ext cx="8748792" cy="579120"/>
        </p:xfrm>
        <a:graphic>
          <a:graphicData uri="http://schemas.openxmlformats.org/drawingml/2006/table">
            <a:tbl>
              <a:tblPr firstRow="1" bandRow="1">
                <a:tableStyleId>{5C22544A-7EE6-4342-B048-85BDC9FD1C3A}</a:tableStyleId>
              </a:tblPr>
              <a:tblGrid>
                <a:gridCol w="3338592"/>
                <a:gridCol w="901700"/>
                <a:gridCol w="901700"/>
                <a:gridCol w="901700"/>
                <a:gridCol w="901700"/>
                <a:gridCol w="901700"/>
                <a:gridCol w="901700"/>
              </a:tblGrid>
              <a:tr h="370840">
                <a:tc>
                  <a:txBody>
                    <a:bodyPr/>
                    <a:lstStyle/>
                    <a:p>
                      <a:r>
                        <a:rPr lang="en-US" sz="3200" dirty="0" smtClean="0"/>
                        <a:t>Power/</a:t>
                      </a:r>
                      <a:r>
                        <a:rPr lang="en-US" sz="3200" dirty="0" err="1" smtClean="0"/>
                        <a:t>Achievmnt</a:t>
                      </a:r>
                      <a:endParaRPr lang="en-US" sz="3200" dirty="0"/>
                    </a:p>
                  </a:txBody>
                  <a:tcPr/>
                </a:tc>
                <a:tc>
                  <a:txBody>
                    <a:bodyPr/>
                    <a:lstStyle/>
                    <a:p>
                      <a:pPr algn="ctr"/>
                      <a:r>
                        <a:rPr lang="en-US" sz="3200" dirty="0" smtClean="0"/>
                        <a:t>J&gt;</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EO&gt;</a:t>
                      </a:r>
                      <a:endParaRPr lang="en-US" sz="3200" dirty="0"/>
                    </a:p>
                  </a:txBody>
                  <a:tcPr/>
                </a:tc>
                <a:tc>
                  <a:txBody>
                    <a:bodyPr/>
                    <a:lstStyle/>
                    <a:p>
                      <a:pPr algn="ctr"/>
                      <a:r>
                        <a:rPr lang="en-US" sz="3200" dirty="0" smtClean="0"/>
                        <a:t>RC=</a:t>
                      </a:r>
                      <a:endParaRPr lang="en-US" sz="3200" dirty="0"/>
                    </a:p>
                  </a:txBody>
                  <a:tcPr/>
                </a:tc>
                <a:tc>
                  <a:txBody>
                    <a:bodyPr/>
                    <a:lstStyle/>
                    <a:p>
                      <a:pPr algn="ctr"/>
                      <a:r>
                        <a:rPr lang="en-US" sz="3200" dirty="0" smtClean="0"/>
                        <a:t>P=</a:t>
                      </a:r>
                      <a:endParaRPr lang="en-US" sz="3200" dirty="0"/>
                    </a:p>
                  </a:txBody>
                  <a:tcPr/>
                </a:tc>
                <a:tc>
                  <a:txBody>
                    <a:bodyPr/>
                    <a:lstStyle/>
                    <a:p>
                      <a:pPr algn="ctr"/>
                      <a:r>
                        <a:rPr lang="en-US" sz="3200" dirty="0" smtClean="0"/>
                        <a:t>NR</a:t>
                      </a:r>
                      <a:endParaRPr lang="en-US" sz="3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000" b="1" dirty="0" smtClean="0">
                <a:solidFill>
                  <a:srgbClr val="7030A0"/>
                </a:solidFill>
              </a:rPr>
              <a:t>Interactions with Majority Status</a:t>
            </a:r>
            <a:endParaRPr lang="en-US" b="1" dirty="0">
              <a:solidFill>
                <a:srgbClr val="7030A0"/>
              </a:solidFill>
            </a:endParaRPr>
          </a:p>
        </p:txBody>
      </p:sp>
      <p:graphicFrame>
        <p:nvGraphicFramePr>
          <p:cNvPr id="4" name="Content Placeholder 3"/>
          <p:cNvGraphicFramePr>
            <a:graphicFrameLocks noGrp="1"/>
          </p:cNvGraphicFramePr>
          <p:nvPr>
            <p:ph idx="1"/>
          </p:nvPr>
        </p:nvGraphicFramePr>
        <p:xfrm>
          <a:off x="228600" y="3124200"/>
          <a:ext cx="8686803" cy="579120"/>
        </p:xfrm>
        <a:graphic>
          <a:graphicData uri="http://schemas.openxmlformats.org/drawingml/2006/table">
            <a:tbl>
              <a:tblPr firstRow="1" bandRow="1">
                <a:tableStyleId>{5C22544A-7EE6-4342-B048-85BDC9FD1C3A}</a:tableStyleId>
              </a:tblPr>
              <a:tblGrid>
                <a:gridCol w="3352803"/>
                <a:gridCol w="889000"/>
                <a:gridCol w="889000"/>
                <a:gridCol w="889000"/>
                <a:gridCol w="889000"/>
                <a:gridCol w="889000"/>
                <a:gridCol w="889000"/>
              </a:tblGrid>
              <a:tr h="370840">
                <a:tc>
                  <a:txBody>
                    <a:bodyPr/>
                    <a:lstStyle/>
                    <a:p>
                      <a:r>
                        <a:rPr lang="en-US" sz="2800" dirty="0" smtClean="0"/>
                        <a:t>Hedonism</a:t>
                      </a:r>
                      <a:endParaRPr lang="en-US" sz="2800" dirty="0"/>
                    </a:p>
                  </a:txBody>
                  <a:tcPr/>
                </a:tc>
                <a:tc>
                  <a:txBody>
                    <a:bodyPr/>
                    <a:lstStyle/>
                    <a:p>
                      <a:pPr algn="ctr"/>
                      <a:r>
                        <a:rPr lang="en-US" sz="2800" dirty="0" smtClean="0"/>
                        <a:t>J=</a:t>
                      </a:r>
                      <a:endParaRPr lang="en-US" sz="2800" dirty="0"/>
                    </a:p>
                  </a:txBody>
                  <a:tcPr/>
                </a:tc>
                <a:tc>
                  <a:txBody>
                    <a:bodyPr/>
                    <a:lstStyle/>
                    <a:p>
                      <a:pPr algn="ctr"/>
                      <a:r>
                        <a:rPr lang="en-US" sz="2800" dirty="0" smtClean="0"/>
                        <a:t>NR&gt;</a:t>
                      </a:r>
                      <a:endParaRPr lang="en-US" sz="2800" dirty="0"/>
                    </a:p>
                  </a:txBody>
                  <a:tcPr/>
                </a:tc>
                <a:tc>
                  <a:txBody>
                    <a:bodyPr/>
                    <a:lstStyle/>
                    <a:p>
                      <a:pPr algn="ctr"/>
                      <a:r>
                        <a:rPr lang="en-US" sz="2800" dirty="0" smtClean="0"/>
                        <a:t>RC&gt;</a:t>
                      </a:r>
                      <a:endParaRPr lang="en-US" sz="2800" dirty="0"/>
                    </a:p>
                  </a:txBody>
                  <a:tcPr/>
                </a:tc>
                <a:tc>
                  <a:txBody>
                    <a:bodyPr/>
                    <a:lstStyle/>
                    <a:p>
                      <a:pPr algn="ctr"/>
                      <a:r>
                        <a:rPr lang="en-US" sz="2800" dirty="0" smtClean="0"/>
                        <a:t>EO=</a:t>
                      </a:r>
                      <a:endParaRPr lang="en-US" sz="2800" dirty="0"/>
                    </a:p>
                  </a:txBody>
                  <a:tcPr/>
                </a:tc>
                <a:tc>
                  <a:txBody>
                    <a:bodyPr/>
                    <a:lstStyle/>
                    <a:p>
                      <a:pPr algn="ctr"/>
                      <a:r>
                        <a:rPr lang="en-US" sz="2800" dirty="0" smtClean="0">
                          <a:solidFill>
                            <a:srgbClr val="FF0000"/>
                          </a:solidFill>
                        </a:rPr>
                        <a:t>P&gt;</a:t>
                      </a:r>
                      <a:r>
                        <a:rPr lang="en-US" sz="3200" dirty="0" smtClean="0">
                          <a:solidFill>
                            <a:srgbClr val="FF0000"/>
                          </a:solidFill>
                        </a:rPr>
                        <a:t> -</a:t>
                      </a:r>
                      <a:endParaRPr lang="en-US" sz="2800" dirty="0">
                        <a:solidFill>
                          <a:srgbClr val="FF0000"/>
                        </a:solidFill>
                      </a:endParaRPr>
                    </a:p>
                  </a:txBody>
                  <a:tcPr/>
                </a:tc>
                <a:tc>
                  <a:txBody>
                    <a:bodyPr/>
                    <a:lstStyle/>
                    <a:p>
                      <a:pPr algn="ctr"/>
                      <a:r>
                        <a:rPr lang="en-US" sz="2800" dirty="0" smtClean="0">
                          <a:solidFill>
                            <a:srgbClr val="FF0000"/>
                          </a:solidFill>
                        </a:rPr>
                        <a:t>M </a:t>
                      </a:r>
                      <a:r>
                        <a:rPr lang="en-US" sz="3200" dirty="0" smtClean="0">
                          <a:solidFill>
                            <a:srgbClr val="FF0000"/>
                          </a:solidFill>
                        </a:rPr>
                        <a:t>-</a:t>
                      </a:r>
                      <a:endParaRPr lang="en-US" sz="2800" dirty="0">
                        <a:solidFill>
                          <a:srgbClr val="FF0000"/>
                        </a:solidFill>
                      </a:endParaRPr>
                    </a:p>
                  </a:txBody>
                  <a:tcPr/>
                </a:tc>
              </a:tr>
            </a:tbl>
          </a:graphicData>
        </a:graphic>
      </p:graphicFrame>
      <p:graphicFrame>
        <p:nvGraphicFramePr>
          <p:cNvPr id="5" name="Table 4"/>
          <p:cNvGraphicFramePr>
            <a:graphicFrameLocks noGrp="1"/>
          </p:cNvGraphicFramePr>
          <p:nvPr/>
        </p:nvGraphicFramePr>
        <p:xfrm>
          <a:off x="228600" y="2362200"/>
          <a:ext cx="8686800" cy="579120"/>
        </p:xfrm>
        <a:graphic>
          <a:graphicData uri="http://schemas.openxmlformats.org/drawingml/2006/table">
            <a:tbl>
              <a:tblPr firstRow="1" bandRow="1">
                <a:tableStyleId>{5C22544A-7EE6-4342-B048-85BDC9FD1C3A}</a:tableStyleId>
              </a:tblPr>
              <a:tblGrid>
                <a:gridCol w="3352800"/>
                <a:gridCol w="889000"/>
                <a:gridCol w="889000"/>
                <a:gridCol w="889000"/>
                <a:gridCol w="889000"/>
                <a:gridCol w="889000"/>
                <a:gridCol w="889000"/>
              </a:tblGrid>
              <a:tr h="370840">
                <a:tc>
                  <a:txBody>
                    <a:bodyPr/>
                    <a:lstStyle/>
                    <a:p>
                      <a:r>
                        <a:rPr lang="en-US" sz="2800" dirty="0" err="1" smtClean="0"/>
                        <a:t>Slf-Dirctn</a:t>
                      </a:r>
                      <a:r>
                        <a:rPr lang="en-US" sz="2800" dirty="0" smtClean="0"/>
                        <a:t>/</a:t>
                      </a:r>
                      <a:r>
                        <a:rPr lang="en-US" sz="2800" dirty="0" err="1" smtClean="0"/>
                        <a:t>Stimltn</a:t>
                      </a:r>
                      <a:endParaRPr lang="en-US" sz="2800" dirty="0"/>
                    </a:p>
                  </a:txBody>
                  <a:tcPr/>
                </a:tc>
                <a:tc>
                  <a:txBody>
                    <a:bodyPr/>
                    <a:lstStyle/>
                    <a:p>
                      <a:pPr algn="ctr"/>
                      <a:r>
                        <a:rPr lang="en-US" sz="2800" dirty="0" smtClean="0"/>
                        <a:t>NR&gt;</a:t>
                      </a:r>
                      <a:endParaRPr lang="en-US" sz="2800" dirty="0"/>
                    </a:p>
                  </a:txBody>
                  <a:tcPr/>
                </a:tc>
                <a:tc>
                  <a:txBody>
                    <a:bodyPr/>
                    <a:lstStyle/>
                    <a:p>
                      <a:pPr algn="ctr"/>
                      <a:r>
                        <a:rPr lang="en-US" sz="2800" dirty="0" smtClean="0">
                          <a:solidFill>
                            <a:srgbClr val="FF0000"/>
                          </a:solidFill>
                        </a:rPr>
                        <a:t>J= </a:t>
                      </a:r>
                      <a:r>
                        <a:rPr lang="en-US" sz="3200" dirty="0" smtClean="0">
                          <a:solidFill>
                            <a:srgbClr val="FF0000"/>
                          </a:solidFill>
                        </a:rPr>
                        <a:t>-</a:t>
                      </a:r>
                      <a:endParaRPr lang="en-US" sz="2800" dirty="0">
                        <a:solidFill>
                          <a:srgbClr val="FF0000"/>
                        </a:solidFill>
                      </a:endParaRPr>
                    </a:p>
                  </a:txBody>
                  <a:tcPr/>
                </a:tc>
                <a:tc>
                  <a:txBody>
                    <a:bodyPr/>
                    <a:lstStyle/>
                    <a:p>
                      <a:pPr algn="ctr"/>
                      <a:r>
                        <a:rPr lang="en-US" sz="2800" dirty="0" smtClean="0"/>
                        <a:t>P&gt;</a:t>
                      </a:r>
                      <a:endParaRPr lang="en-US" sz="2800" dirty="0"/>
                    </a:p>
                  </a:txBody>
                  <a:tcPr/>
                </a:tc>
                <a:tc>
                  <a:txBody>
                    <a:bodyPr/>
                    <a:lstStyle/>
                    <a:p>
                      <a:pPr algn="ctr"/>
                      <a:r>
                        <a:rPr lang="en-US" sz="2800" dirty="0" smtClean="0"/>
                        <a:t>RC=</a:t>
                      </a:r>
                      <a:endParaRPr lang="en-US" sz="2800" dirty="0"/>
                    </a:p>
                  </a:txBody>
                  <a:tcPr/>
                </a:tc>
                <a:tc>
                  <a:txBody>
                    <a:bodyPr/>
                    <a:lstStyle/>
                    <a:p>
                      <a:pPr algn="ctr"/>
                      <a:r>
                        <a:rPr lang="en-US" sz="2800" dirty="0" smtClean="0"/>
                        <a:t>EO&gt;</a:t>
                      </a:r>
                      <a:endParaRPr lang="en-US" sz="2800" dirty="0"/>
                    </a:p>
                  </a:txBody>
                  <a:tcPr/>
                </a:tc>
                <a:tc>
                  <a:txBody>
                    <a:bodyPr/>
                    <a:lstStyle/>
                    <a:p>
                      <a:pPr algn="ctr"/>
                      <a:r>
                        <a:rPr lang="en-US" sz="2800" dirty="0" smtClean="0"/>
                        <a:t>M</a:t>
                      </a:r>
                      <a:endParaRPr lang="en-US" sz="2800" dirty="0"/>
                    </a:p>
                  </a:txBody>
                  <a:tcPr/>
                </a:tc>
              </a:tr>
            </a:tbl>
          </a:graphicData>
        </a:graphic>
      </p:graphicFrame>
      <p:graphicFrame>
        <p:nvGraphicFramePr>
          <p:cNvPr id="6" name="Table 5"/>
          <p:cNvGraphicFramePr>
            <a:graphicFrameLocks noGrp="1"/>
          </p:cNvGraphicFramePr>
          <p:nvPr/>
        </p:nvGraphicFramePr>
        <p:xfrm>
          <a:off x="228600" y="4724400"/>
          <a:ext cx="8686800" cy="579120"/>
        </p:xfrm>
        <a:graphic>
          <a:graphicData uri="http://schemas.openxmlformats.org/drawingml/2006/table">
            <a:tbl>
              <a:tblPr firstRow="1" bandRow="1">
                <a:tableStyleId>{5C22544A-7EE6-4342-B048-85BDC9FD1C3A}</a:tableStyleId>
              </a:tblPr>
              <a:tblGrid>
                <a:gridCol w="3352800"/>
                <a:gridCol w="838200"/>
                <a:gridCol w="838200"/>
                <a:gridCol w="838200"/>
                <a:gridCol w="1041400"/>
                <a:gridCol w="1092200"/>
                <a:gridCol w="685800"/>
              </a:tblGrid>
              <a:tr h="370840">
                <a:tc>
                  <a:txBody>
                    <a:bodyPr/>
                    <a:lstStyle/>
                    <a:p>
                      <a:r>
                        <a:rPr lang="en-US" sz="2800" dirty="0" err="1" smtClean="0"/>
                        <a:t>Univrslm</a:t>
                      </a:r>
                      <a:r>
                        <a:rPr lang="en-US" sz="2800" dirty="0" smtClean="0"/>
                        <a:t>/</a:t>
                      </a:r>
                      <a:r>
                        <a:rPr lang="en-US" sz="2800" dirty="0" err="1" smtClean="0"/>
                        <a:t>Benvlnc</a:t>
                      </a:r>
                      <a:endParaRPr lang="en-US" sz="2800" dirty="0"/>
                    </a:p>
                  </a:txBody>
                  <a:tcPr/>
                </a:tc>
                <a:tc>
                  <a:txBody>
                    <a:bodyPr/>
                    <a:lstStyle/>
                    <a:p>
                      <a:pPr algn="ctr"/>
                      <a:r>
                        <a:rPr lang="en-US" sz="2800" dirty="0" smtClean="0">
                          <a:solidFill>
                            <a:srgbClr val="FF0000"/>
                          </a:solidFill>
                        </a:rPr>
                        <a:t>P= </a:t>
                      </a:r>
                      <a:r>
                        <a:rPr lang="en-US" sz="3200" dirty="0" smtClean="0">
                          <a:solidFill>
                            <a:srgbClr val="FF0000"/>
                          </a:solidFill>
                        </a:rPr>
                        <a:t>-</a:t>
                      </a:r>
                      <a:endParaRPr lang="en-US" sz="2800" dirty="0">
                        <a:solidFill>
                          <a:srgbClr val="FF0000"/>
                        </a:solidFill>
                      </a:endParaRPr>
                    </a:p>
                  </a:txBody>
                  <a:tcPr/>
                </a:tc>
                <a:tc>
                  <a:txBody>
                    <a:bodyPr/>
                    <a:lstStyle/>
                    <a:p>
                      <a:pPr algn="ctr"/>
                      <a:r>
                        <a:rPr lang="en-US" sz="2800" dirty="0" smtClean="0"/>
                        <a:t>NR&gt;</a:t>
                      </a:r>
                      <a:endParaRPr lang="en-US" sz="2800" dirty="0"/>
                    </a:p>
                  </a:txBody>
                  <a:tcPr/>
                </a:tc>
                <a:tc>
                  <a:txBody>
                    <a:bodyPr/>
                    <a:lstStyle/>
                    <a:p>
                      <a:pPr algn="ctr"/>
                      <a:r>
                        <a:rPr lang="en-US" sz="2800" dirty="0" smtClean="0"/>
                        <a:t>M=</a:t>
                      </a:r>
                      <a:endParaRPr lang="en-US" sz="2800" dirty="0"/>
                    </a:p>
                  </a:txBody>
                  <a:tcPr/>
                </a:tc>
                <a:tc>
                  <a:txBody>
                    <a:bodyPr/>
                    <a:lstStyle/>
                    <a:p>
                      <a:pPr algn="ctr"/>
                      <a:r>
                        <a:rPr lang="en-US" sz="2800" dirty="0" smtClean="0">
                          <a:solidFill>
                            <a:srgbClr val="FF0000"/>
                          </a:solidFill>
                        </a:rPr>
                        <a:t>RC&gt; </a:t>
                      </a:r>
                      <a:r>
                        <a:rPr lang="en-US" sz="3200" dirty="0" smtClean="0">
                          <a:solidFill>
                            <a:srgbClr val="FF0000"/>
                          </a:solidFill>
                        </a:rPr>
                        <a:t>-</a:t>
                      </a:r>
                      <a:endParaRPr lang="en-US" sz="2800" dirty="0">
                        <a:solidFill>
                          <a:srgbClr val="FF0000"/>
                        </a:solidFill>
                      </a:endParaRPr>
                    </a:p>
                  </a:txBody>
                  <a:tcPr/>
                </a:tc>
                <a:tc>
                  <a:txBody>
                    <a:bodyPr/>
                    <a:lstStyle/>
                    <a:p>
                      <a:pPr algn="ctr"/>
                      <a:r>
                        <a:rPr lang="en-US" sz="2800" dirty="0" smtClean="0">
                          <a:solidFill>
                            <a:srgbClr val="FF0000"/>
                          </a:solidFill>
                        </a:rPr>
                        <a:t>EO=</a:t>
                      </a:r>
                      <a:r>
                        <a:rPr lang="en-US" sz="3200" dirty="0" smtClean="0">
                          <a:solidFill>
                            <a:srgbClr val="FF0000"/>
                          </a:solidFill>
                        </a:rPr>
                        <a:t>-</a:t>
                      </a:r>
                      <a:endParaRPr lang="en-US" sz="2800" dirty="0">
                        <a:solidFill>
                          <a:srgbClr val="FF0000"/>
                        </a:solidFill>
                      </a:endParaRPr>
                    </a:p>
                  </a:txBody>
                  <a:tcPr/>
                </a:tc>
                <a:tc>
                  <a:txBody>
                    <a:bodyPr/>
                    <a:lstStyle/>
                    <a:p>
                      <a:pPr algn="ctr"/>
                      <a:r>
                        <a:rPr lang="en-US" sz="2800" dirty="0" smtClean="0"/>
                        <a:t>J</a:t>
                      </a:r>
                      <a:endParaRPr lang="en-US" sz="2800" dirty="0"/>
                    </a:p>
                  </a:txBody>
                  <a:tcPr/>
                </a:tc>
              </a:tr>
            </a:tbl>
          </a:graphicData>
        </a:graphic>
      </p:graphicFrame>
      <p:graphicFrame>
        <p:nvGraphicFramePr>
          <p:cNvPr id="7" name="Table 6"/>
          <p:cNvGraphicFramePr>
            <a:graphicFrameLocks noGrp="1"/>
          </p:cNvGraphicFramePr>
          <p:nvPr/>
        </p:nvGraphicFramePr>
        <p:xfrm>
          <a:off x="228600" y="1600200"/>
          <a:ext cx="8686803" cy="579120"/>
        </p:xfrm>
        <a:graphic>
          <a:graphicData uri="http://schemas.openxmlformats.org/drawingml/2006/table">
            <a:tbl>
              <a:tblPr firstRow="1" bandRow="1">
                <a:tableStyleId>{5C22544A-7EE6-4342-B048-85BDC9FD1C3A}</a:tableStyleId>
              </a:tblPr>
              <a:tblGrid>
                <a:gridCol w="3352803"/>
                <a:gridCol w="914397"/>
                <a:gridCol w="863603"/>
                <a:gridCol w="889000"/>
                <a:gridCol w="889000"/>
                <a:gridCol w="889000"/>
                <a:gridCol w="889000"/>
              </a:tblGrid>
              <a:tr h="370840">
                <a:tc>
                  <a:txBody>
                    <a:bodyPr/>
                    <a:lstStyle/>
                    <a:p>
                      <a:r>
                        <a:rPr lang="en-US" sz="2800" dirty="0" err="1" smtClean="0"/>
                        <a:t>Confrmty</a:t>
                      </a:r>
                      <a:r>
                        <a:rPr lang="en-US" sz="2800" dirty="0" smtClean="0"/>
                        <a:t>/</a:t>
                      </a:r>
                      <a:r>
                        <a:rPr lang="en-US" sz="2800" dirty="0" err="1" smtClean="0"/>
                        <a:t>Traditn</a:t>
                      </a:r>
                      <a:endParaRPr lang="en-US" sz="2800" dirty="0"/>
                    </a:p>
                  </a:txBody>
                  <a:tcPr/>
                </a:tc>
                <a:tc>
                  <a:txBody>
                    <a:bodyPr/>
                    <a:lstStyle/>
                    <a:p>
                      <a:pPr algn="ctr"/>
                      <a:r>
                        <a:rPr lang="en-US" sz="2800" dirty="0" smtClean="0">
                          <a:solidFill>
                            <a:srgbClr val="FF0000"/>
                          </a:solidFill>
                        </a:rPr>
                        <a:t>M&gt; </a:t>
                      </a:r>
                      <a:r>
                        <a:rPr lang="en-US" sz="3200" dirty="0" smtClean="0">
                          <a:solidFill>
                            <a:srgbClr val="FF0000"/>
                          </a:solidFill>
                        </a:rPr>
                        <a:t>-</a:t>
                      </a:r>
                      <a:endParaRPr lang="en-US" sz="2800" dirty="0">
                        <a:solidFill>
                          <a:srgbClr val="FF0000"/>
                        </a:solidFill>
                      </a:endParaRPr>
                    </a:p>
                  </a:txBody>
                  <a:tcPr/>
                </a:tc>
                <a:tc>
                  <a:txBody>
                    <a:bodyPr/>
                    <a:lstStyle/>
                    <a:p>
                      <a:pPr algn="ctr"/>
                      <a:r>
                        <a:rPr lang="en-US" sz="2800" dirty="0" smtClean="0"/>
                        <a:t>P=</a:t>
                      </a:r>
                      <a:endParaRPr lang="en-US" sz="2800" dirty="0"/>
                    </a:p>
                  </a:txBody>
                  <a:tcPr/>
                </a:tc>
                <a:tc>
                  <a:txBody>
                    <a:bodyPr/>
                    <a:lstStyle/>
                    <a:p>
                      <a:pPr algn="ctr"/>
                      <a:r>
                        <a:rPr lang="en-US" sz="2800" dirty="0" smtClean="0"/>
                        <a:t>EO=</a:t>
                      </a:r>
                      <a:endParaRPr lang="en-US" sz="2800" dirty="0"/>
                    </a:p>
                  </a:txBody>
                  <a:tcPr/>
                </a:tc>
                <a:tc>
                  <a:txBody>
                    <a:bodyPr/>
                    <a:lstStyle/>
                    <a:p>
                      <a:pPr algn="ctr"/>
                      <a:r>
                        <a:rPr lang="en-US" sz="2800" dirty="0" smtClean="0"/>
                        <a:t>RC&gt;</a:t>
                      </a:r>
                      <a:endParaRPr lang="en-US" sz="2800" dirty="0"/>
                    </a:p>
                  </a:txBody>
                  <a:tcPr/>
                </a:tc>
                <a:tc>
                  <a:txBody>
                    <a:bodyPr/>
                    <a:lstStyle/>
                    <a:p>
                      <a:pPr algn="ctr"/>
                      <a:r>
                        <a:rPr lang="en-US" sz="2800" dirty="0" smtClean="0"/>
                        <a:t>NR&gt;</a:t>
                      </a:r>
                      <a:endParaRPr lang="en-US" sz="2800" dirty="0"/>
                    </a:p>
                  </a:txBody>
                  <a:tcPr/>
                </a:tc>
                <a:tc>
                  <a:txBody>
                    <a:bodyPr/>
                    <a:lstStyle/>
                    <a:p>
                      <a:pPr algn="ctr"/>
                      <a:r>
                        <a:rPr lang="en-US" sz="2800" dirty="0" smtClean="0"/>
                        <a:t>J</a:t>
                      </a:r>
                      <a:endParaRPr lang="en-US" sz="2800" dirty="0"/>
                    </a:p>
                  </a:txBody>
                  <a:tcPr/>
                </a:tc>
              </a:tr>
            </a:tbl>
          </a:graphicData>
        </a:graphic>
      </p:graphicFrame>
      <p:graphicFrame>
        <p:nvGraphicFramePr>
          <p:cNvPr id="8" name="Table 7"/>
          <p:cNvGraphicFramePr>
            <a:graphicFrameLocks noGrp="1"/>
          </p:cNvGraphicFramePr>
          <p:nvPr/>
        </p:nvGraphicFramePr>
        <p:xfrm>
          <a:off x="228600" y="838200"/>
          <a:ext cx="8686803" cy="579120"/>
        </p:xfrm>
        <a:graphic>
          <a:graphicData uri="http://schemas.openxmlformats.org/drawingml/2006/table">
            <a:tbl>
              <a:tblPr firstRow="1" bandRow="1">
                <a:tableStyleId>{5C22544A-7EE6-4342-B048-85BDC9FD1C3A}</a:tableStyleId>
              </a:tblPr>
              <a:tblGrid>
                <a:gridCol w="3352803"/>
                <a:gridCol w="889000"/>
                <a:gridCol w="711197"/>
                <a:gridCol w="914400"/>
                <a:gridCol w="1143000"/>
                <a:gridCol w="787403"/>
                <a:gridCol w="889000"/>
              </a:tblGrid>
              <a:tr h="370840">
                <a:tc>
                  <a:txBody>
                    <a:bodyPr/>
                    <a:lstStyle/>
                    <a:p>
                      <a:r>
                        <a:rPr lang="en-US" sz="2800" dirty="0" smtClean="0"/>
                        <a:t>Security</a:t>
                      </a:r>
                      <a:endParaRPr lang="en-US" sz="2800" dirty="0"/>
                    </a:p>
                  </a:txBody>
                  <a:tcPr/>
                </a:tc>
                <a:tc>
                  <a:txBody>
                    <a:bodyPr/>
                    <a:lstStyle/>
                    <a:p>
                      <a:pPr algn="ctr"/>
                      <a:r>
                        <a:rPr lang="en-US" sz="2800" dirty="0" smtClean="0"/>
                        <a:t>EO&gt;</a:t>
                      </a:r>
                      <a:endParaRPr lang="en-US" sz="2800" dirty="0"/>
                    </a:p>
                  </a:txBody>
                  <a:tcPr/>
                </a:tc>
                <a:tc>
                  <a:txBody>
                    <a:bodyPr/>
                    <a:lstStyle/>
                    <a:p>
                      <a:pPr algn="ctr"/>
                      <a:r>
                        <a:rPr lang="en-US" sz="2800" dirty="0" smtClean="0"/>
                        <a:t>J=</a:t>
                      </a:r>
                      <a:endParaRPr lang="en-US" sz="2800" dirty="0"/>
                    </a:p>
                  </a:txBody>
                  <a:tcPr/>
                </a:tc>
                <a:tc>
                  <a:txBody>
                    <a:bodyPr/>
                    <a:lstStyle/>
                    <a:p>
                      <a:pPr algn="ctr"/>
                      <a:r>
                        <a:rPr lang="en-US" sz="2800" dirty="0" smtClean="0"/>
                        <a:t>M=</a:t>
                      </a:r>
                      <a:endParaRPr lang="en-US" sz="2800" dirty="0"/>
                    </a:p>
                  </a:txBody>
                  <a:tcPr/>
                </a:tc>
                <a:tc>
                  <a:txBody>
                    <a:bodyPr/>
                    <a:lstStyle/>
                    <a:p>
                      <a:pPr algn="ctr"/>
                      <a:r>
                        <a:rPr lang="en-US" sz="2800" dirty="0" smtClean="0">
                          <a:solidFill>
                            <a:srgbClr val="FF0000"/>
                          </a:solidFill>
                        </a:rPr>
                        <a:t>RC= </a:t>
                      </a:r>
                      <a:r>
                        <a:rPr lang="en-US" sz="3200" dirty="0" smtClean="0">
                          <a:solidFill>
                            <a:srgbClr val="FF0000"/>
                          </a:solidFill>
                        </a:rPr>
                        <a:t>+</a:t>
                      </a:r>
                      <a:endParaRPr lang="en-US" sz="2800" dirty="0">
                        <a:solidFill>
                          <a:srgbClr val="FF0000"/>
                        </a:solidFill>
                      </a:endParaRPr>
                    </a:p>
                  </a:txBody>
                  <a:tcPr/>
                </a:tc>
                <a:tc>
                  <a:txBody>
                    <a:bodyPr/>
                    <a:lstStyle/>
                    <a:p>
                      <a:pPr algn="ctr"/>
                      <a:r>
                        <a:rPr lang="en-US" sz="2800" dirty="0" smtClean="0"/>
                        <a:t>P&gt;</a:t>
                      </a:r>
                      <a:endParaRPr lang="en-US" sz="2800" dirty="0"/>
                    </a:p>
                  </a:txBody>
                  <a:tcPr/>
                </a:tc>
                <a:tc>
                  <a:txBody>
                    <a:bodyPr/>
                    <a:lstStyle/>
                    <a:p>
                      <a:pPr algn="ctr"/>
                      <a:r>
                        <a:rPr lang="en-US" sz="2800" dirty="0" smtClean="0"/>
                        <a:t>NR</a:t>
                      </a:r>
                      <a:endParaRPr lang="en-US" sz="2800" dirty="0"/>
                    </a:p>
                  </a:txBody>
                  <a:tcPr/>
                </a:tc>
              </a:tr>
            </a:tbl>
          </a:graphicData>
        </a:graphic>
      </p:graphicFrame>
      <p:graphicFrame>
        <p:nvGraphicFramePr>
          <p:cNvPr id="9" name="Table 8"/>
          <p:cNvGraphicFramePr>
            <a:graphicFrameLocks noGrp="1"/>
          </p:cNvGraphicFramePr>
          <p:nvPr/>
        </p:nvGraphicFramePr>
        <p:xfrm>
          <a:off x="242808" y="3886200"/>
          <a:ext cx="8748792" cy="579120"/>
        </p:xfrm>
        <a:graphic>
          <a:graphicData uri="http://schemas.openxmlformats.org/drawingml/2006/table">
            <a:tbl>
              <a:tblPr firstRow="1" bandRow="1">
                <a:tableStyleId>{5C22544A-7EE6-4342-B048-85BDC9FD1C3A}</a:tableStyleId>
              </a:tblPr>
              <a:tblGrid>
                <a:gridCol w="3338592"/>
                <a:gridCol w="762000"/>
                <a:gridCol w="838200"/>
                <a:gridCol w="1104900"/>
                <a:gridCol w="1028700"/>
                <a:gridCol w="774700"/>
                <a:gridCol w="901700"/>
              </a:tblGrid>
              <a:tr h="370840">
                <a:tc>
                  <a:txBody>
                    <a:bodyPr/>
                    <a:lstStyle/>
                    <a:p>
                      <a:r>
                        <a:rPr lang="en-US" sz="2800" dirty="0" smtClean="0"/>
                        <a:t>Power/</a:t>
                      </a:r>
                      <a:r>
                        <a:rPr lang="en-US" sz="2800" dirty="0" err="1" smtClean="0"/>
                        <a:t>Achievmnt</a:t>
                      </a:r>
                      <a:endParaRPr lang="en-US" sz="2800" dirty="0"/>
                    </a:p>
                  </a:txBody>
                  <a:tcPr/>
                </a:tc>
                <a:tc>
                  <a:txBody>
                    <a:bodyPr/>
                    <a:lstStyle/>
                    <a:p>
                      <a:pPr algn="ctr"/>
                      <a:r>
                        <a:rPr lang="en-US" sz="2800" dirty="0" smtClean="0"/>
                        <a:t>J&gt;</a:t>
                      </a:r>
                      <a:endParaRPr lang="en-US" sz="2800" dirty="0"/>
                    </a:p>
                  </a:txBody>
                  <a:tcPr/>
                </a:tc>
                <a:tc>
                  <a:txBody>
                    <a:bodyPr/>
                    <a:lstStyle/>
                    <a:p>
                      <a:pPr algn="ctr"/>
                      <a:r>
                        <a:rPr lang="en-US" sz="2800" dirty="0" smtClean="0"/>
                        <a:t>M=</a:t>
                      </a:r>
                      <a:endParaRPr lang="en-US" sz="2800" dirty="0"/>
                    </a:p>
                  </a:txBody>
                  <a:tcPr/>
                </a:tc>
                <a:tc>
                  <a:txBody>
                    <a:bodyPr/>
                    <a:lstStyle/>
                    <a:p>
                      <a:pPr algn="ctr"/>
                      <a:r>
                        <a:rPr lang="en-US" sz="2800" dirty="0" smtClean="0">
                          <a:solidFill>
                            <a:srgbClr val="FF0000"/>
                          </a:solidFill>
                        </a:rPr>
                        <a:t>EO&gt; </a:t>
                      </a:r>
                      <a:r>
                        <a:rPr lang="en-US" sz="3200" dirty="0" smtClean="0">
                          <a:solidFill>
                            <a:srgbClr val="FF0000"/>
                          </a:solidFill>
                        </a:rPr>
                        <a:t>-</a:t>
                      </a:r>
                      <a:endParaRPr lang="en-US" sz="2800" dirty="0">
                        <a:solidFill>
                          <a:srgbClr val="FF0000"/>
                        </a:solidFill>
                      </a:endParaRPr>
                    </a:p>
                  </a:txBody>
                  <a:tcPr/>
                </a:tc>
                <a:tc>
                  <a:txBody>
                    <a:bodyPr/>
                    <a:lstStyle/>
                    <a:p>
                      <a:pPr algn="ctr"/>
                      <a:r>
                        <a:rPr lang="en-US" sz="2800" dirty="0" smtClean="0">
                          <a:solidFill>
                            <a:srgbClr val="FF0000"/>
                          </a:solidFill>
                        </a:rPr>
                        <a:t>RC= </a:t>
                      </a:r>
                      <a:r>
                        <a:rPr lang="en-US" sz="3200" dirty="0" smtClean="0">
                          <a:solidFill>
                            <a:srgbClr val="FF0000"/>
                          </a:solidFill>
                        </a:rPr>
                        <a:t>-</a:t>
                      </a:r>
                      <a:endParaRPr lang="en-US" sz="2800" dirty="0">
                        <a:solidFill>
                          <a:srgbClr val="FF0000"/>
                        </a:solidFill>
                      </a:endParaRPr>
                    </a:p>
                  </a:txBody>
                  <a:tcPr/>
                </a:tc>
                <a:tc>
                  <a:txBody>
                    <a:bodyPr/>
                    <a:lstStyle/>
                    <a:p>
                      <a:pPr algn="ctr"/>
                      <a:r>
                        <a:rPr lang="en-US" sz="2800" dirty="0" smtClean="0"/>
                        <a:t>P=</a:t>
                      </a:r>
                      <a:endParaRPr lang="en-US" sz="2800" dirty="0"/>
                    </a:p>
                  </a:txBody>
                  <a:tcPr/>
                </a:tc>
                <a:tc>
                  <a:txBody>
                    <a:bodyPr/>
                    <a:lstStyle/>
                    <a:p>
                      <a:pPr algn="ctr"/>
                      <a:r>
                        <a:rPr lang="en-US" sz="2800" dirty="0" smtClean="0"/>
                        <a:t>NR</a:t>
                      </a:r>
                      <a:endParaRPr lang="en-US" sz="2800" dirty="0"/>
                    </a:p>
                  </a:txBody>
                  <a:tcPr/>
                </a:tc>
              </a:tr>
            </a:tbl>
          </a:graphicData>
        </a:graphic>
      </p:graphicFrame>
      <p:sp>
        <p:nvSpPr>
          <p:cNvPr id="10" name="TextBox 9"/>
          <p:cNvSpPr txBox="1"/>
          <p:nvPr/>
        </p:nvSpPr>
        <p:spPr>
          <a:xfrm>
            <a:off x="685800" y="5638800"/>
            <a:ext cx="7772400" cy="1015663"/>
          </a:xfrm>
          <a:prstGeom prst="rect">
            <a:avLst/>
          </a:prstGeom>
          <a:noFill/>
        </p:spPr>
        <p:txBody>
          <a:bodyPr wrap="square" rtlCol="0">
            <a:spAutoFit/>
          </a:bodyPr>
          <a:lstStyle/>
          <a:p>
            <a:r>
              <a:rPr lang="en-US" sz="2800" dirty="0" smtClean="0">
                <a:solidFill>
                  <a:srgbClr val="FF0000"/>
                </a:solidFill>
              </a:rPr>
              <a:t>+</a:t>
            </a:r>
            <a:r>
              <a:rPr lang="en-US" sz="2800" dirty="0" smtClean="0"/>
              <a:t> higher where this religion is traditional majority</a:t>
            </a:r>
          </a:p>
          <a:p>
            <a:r>
              <a:rPr lang="en-US" sz="3200" dirty="0" smtClean="0">
                <a:solidFill>
                  <a:srgbClr val="FF0000"/>
                </a:solidFill>
              </a:rPr>
              <a:t>-</a:t>
            </a:r>
            <a:r>
              <a:rPr lang="en-US" sz="2800" dirty="0" smtClean="0"/>
              <a:t> lower where this religion is traditional majority</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7030A0"/>
                </a:solidFill>
              </a:rPr>
              <a:t>Conclusions</a:t>
            </a:r>
            <a:endParaRPr lang="en-US" b="1" dirty="0">
              <a:solidFill>
                <a:srgbClr val="7030A0"/>
              </a:solidFill>
            </a:endParaRPr>
          </a:p>
        </p:txBody>
      </p:sp>
      <p:sp>
        <p:nvSpPr>
          <p:cNvPr id="3" name="Content Placeholder 2"/>
          <p:cNvSpPr>
            <a:spLocks noGrp="1"/>
          </p:cNvSpPr>
          <p:nvPr>
            <p:ph idx="1"/>
          </p:nvPr>
        </p:nvSpPr>
        <p:spPr>
          <a:xfrm>
            <a:off x="304800" y="990600"/>
            <a:ext cx="8458200" cy="5486400"/>
          </a:xfrm>
        </p:spPr>
        <p:txBody>
          <a:bodyPr>
            <a:normAutofit/>
          </a:bodyPr>
          <a:lstStyle/>
          <a:p>
            <a:pPr>
              <a:buNone/>
            </a:pPr>
            <a:r>
              <a:rPr lang="en-US" sz="2800" dirty="0" smtClean="0"/>
              <a:t>Data from representative samples in 33 countries enable 1</a:t>
            </a:r>
            <a:r>
              <a:rPr lang="en-US" sz="2800" baseline="30000" dirty="0" smtClean="0"/>
              <a:t>st</a:t>
            </a:r>
            <a:r>
              <a:rPr lang="en-US" sz="2800" dirty="0" smtClean="0"/>
              <a:t> attempt to discern effects of religion on values</a:t>
            </a:r>
          </a:p>
          <a:p>
            <a:pPr>
              <a:spcBef>
                <a:spcPts val="1200"/>
              </a:spcBef>
              <a:buNone/>
            </a:pPr>
            <a:r>
              <a:rPr lang="en-US" sz="2800" dirty="0" smtClean="0"/>
              <a:t>Snapshot of existing differences is misleading: Reflects</a:t>
            </a:r>
          </a:p>
          <a:p>
            <a:pPr lvl="1"/>
            <a:r>
              <a:rPr lang="en-US" sz="2400" dirty="0" smtClean="0"/>
              <a:t>Personal characteristics of religious group members</a:t>
            </a:r>
          </a:p>
          <a:p>
            <a:pPr lvl="1"/>
            <a:r>
              <a:rPr lang="en-US" sz="2400" dirty="0" smtClean="0"/>
              <a:t>Country characteristics entwined with religion</a:t>
            </a:r>
          </a:p>
          <a:p>
            <a:pPr>
              <a:spcBef>
                <a:spcPts val="1200"/>
              </a:spcBef>
              <a:buNone/>
            </a:pPr>
            <a:r>
              <a:rPr lang="en-US" sz="2800" dirty="0" smtClean="0"/>
              <a:t>Controls reveal many changes in relative value priorities</a:t>
            </a:r>
          </a:p>
          <a:p>
            <a:pPr lvl="1"/>
            <a:r>
              <a:rPr lang="en-US" sz="2400" dirty="0" smtClean="0"/>
              <a:t>Order of religious groups changes most for RC &amp; M </a:t>
            </a:r>
          </a:p>
          <a:p>
            <a:pPr lvl="1"/>
            <a:r>
              <a:rPr lang="en-US" sz="2400" dirty="0" smtClean="0"/>
              <a:t>Values of M most grounded in anxiety &amp; self-protection</a:t>
            </a:r>
          </a:p>
          <a:p>
            <a:pPr lvl="1"/>
            <a:r>
              <a:rPr lang="en-US" sz="2400" dirty="0" smtClean="0"/>
              <a:t>NR = P most concern for others vs. own interests </a:t>
            </a:r>
          </a:p>
          <a:p>
            <a:pPr lvl="1"/>
            <a:r>
              <a:rPr lang="en-US" sz="2400" dirty="0" smtClean="0"/>
              <a:t>NR findings suggests personal values  of openness &amp; growth cause rejection of religion</a:t>
            </a:r>
          </a:p>
          <a:p>
            <a:pPr lvl="1"/>
            <a:endParaRPr lang="en-US" sz="2400" dirty="0" smtClean="0"/>
          </a:p>
          <a:p>
            <a:pPr lvl="1"/>
            <a:endParaRPr lang="en-US" dirty="0" smtClean="0"/>
          </a:p>
          <a:p>
            <a:pPr>
              <a:buNone/>
            </a:pPr>
            <a:endParaRPr lang="en-US" dirty="0" smtClean="0"/>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15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b="1" dirty="0" smtClean="0">
                <a:solidFill>
                  <a:srgbClr val="7030A0"/>
                </a:solidFill>
              </a:rPr>
              <a:t>Conclusions 2</a:t>
            </a:r>
            <a:endParaRPr lang="en-US" sz="4000" dirty="0"/>
          </a:p>
        </p:txBody>
      </p:sp>
      <p:sp>
        <p:nvSpPr>
          <p:cNvPr id="3" name="Content Placeholder 2"/>
          <p:cNvSpPr>
            <a:spLocks noGrp="1"/>
          </p:cNvSpPr>
          <p:nvPr>
            <p:ph idx="1"/>
          </p:nvPr>
        </p:nvSpPr>
        <p:spPr>
          <a:xfrm>
            <a:off x="457200" y="685800"/>
            <a:ext cx="8229600" cy="5791200"/>
          </a:xfrm>
        </p:spPr>
        <p:txBody>
          <a:bodyPr>
            <a:normAutofit fontScale="92500" lnSpcReduction="10000"/>
          </a:bodyPr>
          <a:lstStyle/>
          <a:p>
            <a:pPr>
              <a:buNone/>
            </a:pPr>
            <a:r>
              <a:rPr lang="en-US" sz="2800" dirty="0" smtClean="0"/>
              <a:t>Religion accounts for very little variance in individual values</a:t>
            </a:r>
          </a:p>
          <a:p>
            <a:pPr lvl="1">
              <a:spcBef>
                <a:spcPts val="600"/>
              </a:spcBef>
            </a:pPr>
            <a:r>
              <a:rPr lang="en-US" sz="2400" dirty="0" smtClean="0"/>
              <a:t>ignoring confounds 2 to 6.5% (</a:t>
            </a:r>
            <a:r>
              <a:rPr lang="en-US" sz="2400" dirty="0" err="1" smtClean="0"/>
              <a:t>ave</a:t>
            </a:r>
            <a:r>
              <a:rPr lang="en-US" sz="2400" dirty="0" smtClean="0"/>
              <a:t>. 4.4%)—second to age (</a:t>
            </a:r>
            <a:r>
              <a:rPr lang="en-US" sz="2400" dirty="0" err="1" smtClean="0"/>
              <a:t>ave</a:t>
            </a:r>
            <a:r>
              <a:rPr lang="en-US" sz="2400" dirty="0" smtClean="0"/>
              <a:t>. 8.5%)</a:t>
            </a:r>
          </a:p>
          <a:p>
            <a:pPr lvl="1"/>
            <a:r>
              <a:rPr lang="en-US" sz="2400" dirty="0" smtClean="0"/>
              <a:t>eliminating confounds .2 to 1.8% (</a:t>
            </a:r>
            <a:r>
              <a:rPr lang="en-US" sz="2400" dirty="0" err="1" smtClean="0"/>
              <a:t>ave</a:t>
            </a:r>
            <a:r>
              <a:rPr lang="en-US" sz="2400" dirty="0" smtClean="0"/>
              <a:t> .6%)—less than age, religiosity, similar to gender &amp; education; most in POAC</a:t>
            </a:r>
          </a:p>
          <a:p>
            <a:pPr>
              <a:spcBef>
                <a:spcPts val="1200"/>
              </a:spcBef>
              <a:buNone/>
            </a:pPr>
            <a:r>
              <a:rPr lang="en-US" sz="2800" dirty="0" smtClean="0"/>
              <a:t>Viewing religion per se as major cause of national differences in psychological variables probably wrong</a:t>
            </a:r>
          </a:p>
          <a:p>
            <a:pPr lvl="1">
              <a:spcBef>
                <a:spcPts val="600"/>
              </a:spcBef>
            </a:pPr>
            <a:r>
              <a:rPr lang="en-US" sz="2400" dirty="0" smtClean="0"/>
              <a:t>Studies confound religion with country characteristics </a:t>
            </a:r>
          </a:p>
          <a:p>
            <a:pPr lvl="1">
              <a:spcBef>
                <a:spcPts val="600"/>
              </a:spcBef>
            </a:pPr>
            <a:r>
              <a:rPr lang="en-US" sz="2400" dirty="0" smtClean="0"/>
              <a:t>Using country characteristics (e.g. HDI) to predict explains country mean differences but does not eliminate confounds from psychological variables—requires within-country analysis</a:t>
            </a:r>
          </a:p>
          <a:p>
            <a:pPr>
              <a:spcBef>
                <a:spcPts val="600"/>
              </a:spcBef>
              <a:buNone/>
            </a:pPr>
            <a:r>
              <a:rPr lang="en-US" sz="2800" dirty="0" smtClean="0"/>
              <a:t>Limitations</a:t>
            </a:r>
          </a:p>
          <a:p>
            <a:pPr lvl="1">
              <a:spcBef>
                <a:spcPts val="600"/>
              </a:spcBef>
            </a:pPr>
            <a:r>
              <a:rPr lang="en-US" sz="2400" dirty="0" smtClean="0"/>
              <a:t>Only Western monotheistic religions</a:t>
            </a:r>
          </a:p>
          <a:p>
            <a:pPr lvl="1">
              <a:spcBef>
                <a:spcPts val="600"/>
              </a:spcBef>
            </a:pPr>
            <a:r>
              <a:rPr lang="en-US" sz="2400" dirty="0" smtClean="0"/>
              <a:t>Only Europe, Turkey, Israel</a:t>
            </a:r>
          </a:p>
          <a:p>
            <a:pPr lvl="1">
              <a:spcBef>
                <a:spcPts val="600"/>
              </a:spcBef>
            </a:pPr>
            <a:r>
              <a:rPr lang="en-US" sz="2400" dirty="0" smtClean="0"/>
              <a:t>5 Religions are each heterogeneous</a:t>
            </a:r>
          </a:p>
          <a:p>
            <a:pPr lvl="1">
              <a:spcBef>
                <a:spcPts val="600"/>
              </a:spcBef>
            </a:pPr>
            <a:endParaRPr lang="en-US" sz="2400" dirty="0" smtClean="0"/>
          </a:p>
          <a:p>
            <a:pPr>
              <a:spcBef>
                <a:spcPts val="1200"/>
              </a:spcBef>
              <a:buNone/>
            </a:pPr>
            <a:endParaRPr lang="en-US" sz="28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g;base64,/9j/4AAQSkZJRgABAQAAAQABAAD/2wBDAAkGBwgHBgkIBwgKCgkLDRYPDQwMDRsUFRAWIB0iIiAdHx8kKDQsJCYxJx8fLT0tMTU3Ojo6Iys/RD84QzQ5Ojf/2wBDAQoKCg0MDRoPDxo3JR8lNzc3Nzc3Nzc3Nzc3Nzc3Nzc3Nzc3Nzc3Nzc3Nzc3Nzc3Nzc3Nzc3Nzc3Nzc3Nzc3Nzf/wAARCADEAMEDASIAAhEBAxEB/8QAHAAAAgIDAQEAAAAAAAAAAAAAAAcFBgEECAID/8QAURAAAQMDAgMFAwcEDggGAwAAAQIDBAAFEQYhBxIxE0FRYXEUIoEIFTJSkaGxI0Ji0RYXJDQ2Y3J0gpKys8HSM0Nzk5SiwvAmNURGU3VWZdP/xAAUAQEAAAAAAAAAAAAAAAAAAAAA/8QAFBEBAAAAAAAAAAAAAAAAAAAAAP/aAAwDAQACEQMRAD8AeNFFYzQaN0vVqtHZ/Otyhwu1z2ftMhDfPjGccxGcZH21ofs00t/+SWf/AI9r/NSy+UUhLr+mW155VuPpONtiWqk7rwc0tEs8yW2bh2jUZbiQZG2Qkkd3lQMq13i2XdDirXcYc1LZAWYz6XAknpnlJxW9XJXDC7TrZra0phPrbRKlNR30jcONrWAQQevX4Gus0fRHpQeqKKKAooooCvDbrboJacQsBRSSlQO4OCPUEEfCqzxG1QjSemZFwSQqUr8lFQfznDnB9AASfSlhwP1ZLh3h/T97U4n5wPtUZT2QS4sBR69y0kEennQPiisAjArNAUUUUBRRRQFRF11HaLPOgwrlOaYkTV8rCFH6R8/Ad2Ttnaoa+a6h2HVcez3eM7FiSmeZm4rUOyUvOCk46Dpuem22N6rGu+F7Wq79HvMC6JbjvYEwqXzhKAOrfd025enf4gg16KWs3ihpvTd1hWBEh2XHaQGpE1LvahkgADJ6rPiR08znDDhyGZcduRGebeZcTzIcbVzJUPEHvFB96KKKAooooI+/3MWayT7mpouiHHcfLYVy8/KknGe7pSm/b7bUDjTMhQ3GRKB/6KZHEH+A2oP/AK5/+wapnA2bb2NCpRKkxW1+1OnlccSFYyPE0C31/rk65m2bktT0P2N1WeZzn5uco/RGPo10PqHJ01ccD/0Tv92a9fOdn2xMgdf/AJkfrrfXyJSVK5QkDJKugHfmg4209MXZ75brkqM46Iklt/kAwVcqgrGceVOP9vptCRzaakJHQFUsAf2Ka6bnZuUfu2B0/wDmb/XSo+UJLgyLFa0w5EdwiWrmDTiVEe534NAy9H6rt2rbUmfbnDkHldYVjnZV4KH4HoanycDNIr5NW79/z9SP+LlPU0FC1FxWsenLxItdziXJEhkjPKykpUCMhSTzbgiotXHLSp29muZH+wT/AJq8cddIm7WRF7hNgzLaklzAyVs9T68v0vTmql33VmnJHDqN7FZbWi/zCYzobiNhTRAHO4MDI5gRj+UfCgi9aa3t+sNZwX7h7SjT0QgBkJHOsdVnGeqiAOvQCvvxM1jp7UTltuenUTIl0gkJSpTSUAtpOU4IPVJ6epppcOuHVqtWl46L1a4sq4P/AJV8yWUuFBOMIGRsAMfHNWY6O00etgtZP8zb/VQUC18crGbdH+dIs5Mzsh24ZZSUc4G/L73Q9fKt39vPSvfHuf8AuU/5qpMa2W7h/wATV2q+QYsqx3EjsHZTKVhtJJ5FZUNuUnlUfDei3WeBxC4nL+bIEeLp+3YK/Z2UoDiUk4zgblas9fzQfCge9luSLva41waYeYbkthxCH0hKwk9CQCcZG/xreryhCUJCUAADYADAFeqCOv8AcfmizzLj7M5JEZlTpabIClBO5xnyyfhSQl8e7qp7MKyQ22gejrq3FY9Ry/hT+WhLiShYCkqGCD0IqlWXhVpG1KUs2xM1xSiQqZ+VCQTsAk+7gdOmaCo23XWm+Jccae1RA9hkvEezupcyntMbFCyMpV12Ox6ZOcVXbxwY1RDUpqzXFmZEUdkKeLKsfpJPu/YavnE/RenmtH3C4Q7dFgTITXbMPxWw0oKB2G3UH9R61cNH3Fy7aVtNweOXX4ja3D4qKd/voE9pTgdNXJQ/qeS2zHScmPGXzLX5FXRI9Mn0602F6h0ppdDVrcudugIYTyIjdoByAeXd8ajuK2o5On9Kr+bM/OMx1MWMEfSCldSkd5AG3mRStgcDr7Nie03C5xY0p0cxaUFOKCj3KUO/xxmgf0C4RLjGTJgSWpLCvouMrCkn4itkHNc26MevPDXiCxabseWJMWlt1KVZbdSo4S4n0Pf6iukU7DuoM0UUUGhfLai8WedbHVqbbmMLZUtPVIUkjI+2largJaOpvU/r9RFOGsYoOZ+IugYeh5tkMObIk+1vK5u2SkcvIUYxj+VXQeoR/wCGbj/Mnf7s0rPlD7TtLf7V78Wqamov4NXL+Zu/3aqDjdhh2S8hlhtbrqyEoQhJUpRPQADqalhpLUvdp+7Y/mLv+WvpoH+HGnx/+yj/AN4muwUgco27qBNfJ8tFytT98Fyt8yJ2iGOT2hhbfNgr6cwGetOesAAdKD0oPhcZEeJBkSZq0ojNNqW8pf0QgDKifLGa5V0vMssbiFDuMqGpFmM9RZQvcNjPuZPfykoJHhTJ4/6tLMdrTEJ0hb4DswjuRnKUfEjJ8gPGq/frhoN7h1HsUCe4qfC/LMvGI4A48fp5ONgrp5YT4UHQ7ZBTkEEHoR316pMcOuLdphaYjwdSyXkS4v5JC0sqc7RsAcpJA2IG3wz31ZlcY9GBJKZ8gnHT2Rz9VBW/lFSreuDbLeprtbqt0rZ5eqG+hyO/mOAB5Gt75Pcu3L0zKhx2+zuDUgqlA9Vg/RV6YBGO4g1QdPass914iP6q1fIWy20rnhMBlTmCD7g90fmjf+Uc15kastOneJSb/paQt22yjmWwWlN4Cj76QFeYCh4Gg6XrXuEpEGDIluBRQw0pxQQMkhIJOPPavUSS1LjNSY7iXGXUBaFpOykkZBr0+0h5pbbqQpCwUqSe8EYI+ygj9M3yNqOyRbtCStLEkEoDmOYYUU7478g161BeI1gtMm6Tu09mjpCl9k2Vq3IHT41QuCctcKNeNKy1/uq0TVpGfzmySMjyyCf6Qpi3CGzcIMmHKQFsyGlNuJPekjBH30HO+veI9x14tuxWOC83DccGGQOd2QobjIG2Ns4GdxWjeOJl1esdv0/YUO2uPGjIYWW15edUAARzDBSM+G/j4U6NBcNrTo8qkoUqZcFApMl0Y5Ae5I7vM9TVJ4gMM6B4i2zVUWOhUScVCU3yA4XsFlPgSk823eD40CpmW3UWnnIt1mQ58FwuBbEh5tSDzjcYJ7+/eut7RIM61w5agAX2EOEAY3UkH/GqFxxLErhs9Ib5XEl1hxpY3BydiPgT9tXXTKwvTdqcQdlQ2SPP3E0C9+UFBbFgtd1SPy8OclKVd/KoEkfalNNOMorjtrPVSAT8RSr47zW5LFj060eaVNnIcKBuQge6PtKv+U01WkBttKB0SAKD3RRRQFFFBoEt8of9/aW/2r34tU09QqT+xq5bj95u9/6Bqhcd9LXK/WiHPtaC6q3FxTjCR760qCcqT445OnnSCVGuxyOxn47xyLoN3QP8OdP/AP2Uf+8TXYSfoj0rkfQtvmt61sDjkOQlIuMclRaVgflE79K64T9EelBmsK6Vmigrk/Q2l7jMdlzrJFfkPK5nHHEkqUfXNa54c6Oxtp2D/UP66tdFBzxxK0pB0Zq233lm1sv2GSsB2IU5ShQHvJG+2R7w36gjurzxEiaduFzs+n9D2uF7XM5HVSGU7gLGUJzvgYPMrwGKd+r7DH1NYJlqkkJDyPcXjPZrG6VfA0uOCegpNnkTbxe45RLQtcaMhXVISeVax6kYHkD4igtdq4YaTh26NGkWeNKeabCXH3UHmcV3k795/VW5+1zo4dNOwf6hq1DpRQaltt8W2Q2ocBhLEZoYbbT0SPAVtK3rNFAnuIyJeiNcQta25orhyQGLg2n849PgSkDB+smmpZ7nDvFtYuFufQ9GfTzIWn8D4HxHdRd7ZEvFvegXBhL8Z9BQ4hXeP8D3g9xGaRdwtOsuFFwfk6fW5Nsbh5jzN9ojH8YkfRI+snGfuoOgMDwpOfKQlsCzWiJzj2lUlTqU/opSQT9pFRKuPk0xSlFgjCRy4C/alFGfHl5c/Dm+NUQJ1LxK1MV8q5cp0hJVjDUdHge5KRvt19SaBsxIMzUvAFiO0kuy0xMtJG5V2Lp5QPPlRgUv9P8AF3UNgsrVpSxDkJjpLbTkhKudA7gcEA47sjyronTloZsNjhWuNktxWkthRGCojqo+ZOT8a8P6cskiYJj1ngOSs57ZcdBV9uKBPcKbDeNV6p/ZnqUuuMtK5463E8vaudByjuQny2zjzp7DpWEICBypAAAwAO4V6oCiiigDsKxzDFeXFpSlRUcADJOcYrnzifxXlXF961aZkKYgJPK5LaJSuQe/lI6I9Nz6bUDd1FxB0xp9a2bhdGvaUdWGsuLB8CB0PqRVWVxx0ql0JEe5FP1uwSPu5qTmhNDXXWcxSIw7GE2cPynAeVHkB+cry+2n5pzhXpSysgKtyJ7+PeempDnN/RPuj7KD3ZOKGkLytLbdzRFeUcBuYnsj9p2++rmlaSnIIPpUS7pTTzzQadsVsUgdEmG3gem21bFpssKztFm2oWzHP0WO1UpCP5IJPL6DA8qCRooryd9qDOazSt1dxMvmk5S0XLSahGKyGpKZXM24O7cJ2PkcGq8eP6x/7eT/AMUf8tA8jvQNqRo4/rP/ALeH/FH/AC1e9C6wvmqVJkSNNqgWxSCUynJG6z3cqSMkefTzoLxRXnPptXqgDtUbcL/ZrY+GLjdYMR4pCw3IkobUUnbOFEHGx+ytbU2qrNpmImReZqGAvPZo+ktzH1Ujc+vQd5Fc18UtWw9YajRcIDD7LDcVLA7bHMohSznAzj6fj3UHVra0OoSttQUhQBSpJyCD0IoUnm2PSlxoPilpu5xYdsefXAmIabaCJWyVqAAwlfTu6HHXvpjhQNBDy9J6dmPl+XYrY+8TkrciNqJPmcb1Iw4ESAyGIMVmOyOjbLYQkfAVs1rvzY8dxpp55ttx5RQ0lSgC4rGcJHedqD7KIxv99VzTmtbLqG7XG3W6QFvwl8pORh4dCpB/OAO2fTxFL7i/rRVxt8+xabEx8xTzXKTH/wBE22NlIUep3OD0GxG++ErYnLkm9RFWcvC49qAwWDhZV0wPwxQdoUVT9Ha8tV+gSC4pcGZBT+7I0zCFsgbFR6ZHicDHeBVsaeQ6hK2lJWhQylSSCCPEUH0orzzDzooFbx71M5aNONWmI6UyLiSHCk7hkfS+0kD0yKQVitki+XmHbYoy/JdS2n49T8Bk1f8A5Qry165aaUolDcJvlB7slRNfLgBFRI16FrAJYhOuJ8ieVP4KNB0Jp6yQrBaY9stzfIwwnAJ6rPeo+ZOSakgMVmigK0nbnGaujFtWsCS+0t1tGeqUFIJ/5x9h8Kg9bahvWnY/tdtsHzrFSnLpalFDjfnycisjzB+FIe58TZk3X0DVCIYaTEbDaYnb8wKCCFDm5R15jvjbbrQdQ1QJGs1Wzin+x64PgQpcNv2cqAAQ8c7Z/Sxj1xWxoTWN61alMpzTnsFtI2lOTOYuH9BPZjO/fkClBx9JRxAJScERGcEdfzqDoqfCi3KG9DnMNyI7ySlxpwZSseY/7xXLXFDRx0fqNUZnmVAkDtYq1HJ5c7pJ8Qf8PGr1oPjSIkdqBqxt14JASmc0nKsfpp/O/lDfxHfWxxmv2nNU6SjSrRc4smVEkJWGwrDnIsFKhynfryH4UENwR0Cxe3V328sh2Cw5yR2Vj3XXB1KvFKcjbvPpXQLzjUWMt11aGm20FSlqPKlIA3JPcMUutOa00hpDRlrgv3eOt5mMntGY47RZWocytk53yT1NLPiNxTm6qbVbbe2qFaiRzpJBdf8A5XcB+iPiaBucNdXO6unahkBSvYWZSEQkKTgpb5Tv6nGd+matt8ujNmtEy5Sv9DFZU6rHU4HQeZ6fGlP8m0ZtV8H8e1/ZVVG1Hw71pb4M64TU80JkKdcAmBZCM7nlzvgUGNP2q78WNYyJE+QtDKffkOgcyWG8nlbQPw+JPfX14s6Kj6Zvdri2WK77LKjBCFKWVqdeCyFD1wpG1QOjdM37UjshrTzqUuM8inUmUGjgkgKAzuB92fMVLcQ9M6mtVztbWoLu3cHpDYbjOe0E8mCBy5VjABUDzdN+tBade8Ik2+wC7WHnS9GYCpkQnmBwn31IPXbckd46eBnOA+spF1ivafuTqnJERsOx3FElRayAUk+RKceR8qqmquH2vGY3ttxvTcyPGj5W4qapIZSkbghWM9/TOaomk9P3jUdyXEsKcyG2i4pXa9nhIIH0vUjag62vN0Ys9ql3CUcNRWVOr33IA/xO1J2Td5zXDq464kuKVe7wsxoqkn95sFZSEN/Vzyk5G5276+runb7p/gxqCHes+1KkB7Z7tPyX5Mdcn6p2rVt0ZzUvAZ2FCBVKtT6lciRknlWXNsfoOfdQMjT+jINp0OuwobSDJiqRKWkbuOLQQo59TgeAApI8DLcJfEJhbidobDrxSfHAR+K/up86V1NEvmlGbz2qUpDJMlJ/1S0jKwfTBPpg0k+BlxQzr9XagJM6K8hPkrKXfwSqgvXF63ixzbXrW3JDUmJJQzMKRs80rb3vHw8wryFfa2z06O4hsafbXixXtr2iE0TtFeOcoT4JJHTp7wrV4u3L59uVr0RbT2kqTJQ7Lx0abG4B8O9XkEjxqA4kzPauLenoEXJMBcVpWOvMpwLP/Jy0D1wfAUVnbxP20UHO3yiYLjGroc1Q/JSYgSn1Qo5H3iorgZcW4Gv4yHVcolsOR0k9OYgKA+JTj406OLOkV6r0ypuKgKnxFdtG23Vt7yP6Q+8CuXmHX4Ext1oqakR3ApJ6FC0n8dqDtgfjWaqnDzWcTWNlRJQtDc1oBMqPzboV9YD6p6g/DqDVryB1NBo3mYbfbZUsNuOKZaUtKG0FSlEDYADcknA+NItngnep9mkXCfOZZvDqi6mKcFJzuQpY6KJPcCB+HQOR41mgr2hnpjml7e3dI7kedHb9nfaWnBCke7nzBwCD3g5pE8f/AOH6v5m1/wBVdLnpSuvGiVai4t/OFxirNqhxGlkrbPI+4CrCMnY46kemetAu9C8IbnqKO3cLo6bbAWApsFHM66nxCT0B8T9mKl+KmhNM6O0i05b23nLi/JS228++pSuXBUo4GE9wHTvp8rWhppS1KCUJTlS1KwAB1JNcwcYNYt6r1ClqCvmtsEFthfc4o/SX6HAA8gKBhWrhRpXU+lbdcYXtMF+TGQsradK08+N8pXnvzsCKWWuuHl40coOyQJMBauVEtpO2e4KH5p/HuNXvgLrVlhs6XuTqW8uFcFajsSd1N+pOSPHJHhTnukCLdLfIgzmUvR5CC242obKB/D17qBTfJr/8rvn84a/smnDJYakx3WJDaXGnElK0KGQoEYIpecItMS9KSdSW+S26WBLR7O+psgPN8pIIPQ7EA46HamRQczak03f+F+pvnWzlfsIUewlBPMjlP+rcB2z3b9diDnpX9f6vc1ldY9xejJjONREsKQhfMkkKUSoZG2ebp5da62ebQ80pt1IWhQwpKhkEeBFcz8dbXAtOsGWLbCjxGlwUOKbYbCElRW4CcDbOAPsoPlqDXWotcx4mnbbEcTH5EIMePlxyQpIHvLOOm2cbDvJOKcXCfQx0faHFzeVVzmYL5TuGwPooB78Z3PifKp7R9mttsskM26BGjF2M2XFMtJSXDyg5URuevfU+KDRvdubu1nm25/HZyWVNE46cwIz/AI1zpw71Q/w91RLtt5bUmG4vsZacZU0tJICxjrjJ9Qdu6umqTvHXRCZkJeqLe2PaY6QJiE/61sbBXqnp6elBpcSrG3ZrJK1FoydJbhXZPJMixU9pHcbWDzLyMhI6j+lsRuKUVjmz4V4iyLSpxM1Dg7JTSOdfMcjZO+TudsGmFwvlazs9mk3ODHbk6ebJ7WNMeDaXPrFoq2BHf3HzPTU0BqNMfVF4VpyyxV3C5OYtwkOIaRFRzKKh3dxT7qevLigYCGbDwqsz94nyXLjfZySUrfz2r6jvygHJSnOOYn49wFJ4Qwpmq+IT1/uALiYylSnl4wC6rIQB4d5A8E1WtV2jVU7W6bdfwt67y1pQ2pR9xaScAoI25OvTpv35rpDRWl4mlLCxbYg5lgcz7+MF1w9T6dAPAACgncK8aKz8D9tFBk9KVvEzhQzqJbt2sZbjXQ7uNq2bkHxJ/NV59D3+NNOsHpQcgdnqTQl5S8Wpdtmt55VqTsod4z9FQ+0U09O8eGChLWorYtKwMF+GQQrz5FEY+B+FOZ+OxJb7OQ02639RxIUPsNREjTGmEr7V+z2tKuoK46BQVpni7p+aUNWmLdbjJXsmPGhkqz55IH41b7JJuU2OX7lbhb+b6DBfDrmPFWByj0BPrWxBjQY6CIDMdtB7mEJA+6tsEdBQZrBGxx1rNFAqdc6V4h6qU7F+cLRFtZUeWO086nnGduc8hJ7tumao54E6pO/tlo/37n/866OooOckcC9VIIIm2nI3GJDowf8Ad01dCW3XNpKIepZttnQEowl1Drin0+AyUAKHrvV4ooPIwOvWvVQwuqzqpVq5R2Qhh4L/AE+bBT/VwamaArnT5QrDz2toymmnFgW5sEpSTvzu10UelYxuMfjQaOntrDbQRgiK1kH+QKkKwBjrWaAr4TIrMuI9GktpdYdbKHG1dFJIwRX3ooFrdtLTrzr6JEn25KtIQIg7FhLgQyXMbZQDuQdsYxgfbSdAWzTWpdS6vt6ocd9t7LtuSElHIhKlDKFD6O6kf9in8U5qJtOmLLZ5sqZbLdHjSJR/LONp3VvkjyGd8CgrnDi0XZen4X7MoZVc7bIX7I68oLcSgjGeYE+JHXcAeVXoDFCRis0BRRRQFQupdSwNOxUOTStx55XJGisp5nZC/qoT3npv0Gd62r5dY1ktUq5Tl8seM2Vr8TjuHmTgDzIqpaUggqXrTVrjbU+Wn9zpfcARBYP0W052BIOSepzjvOQ9otOrdTYevVzXYISt0wLaR2+P4x49D5JGK+zXC7SY96TBemOfnOSpbrhV6+9j7qnIeprDNfDEG9W2Q8o4S21LbUpR8gDvUuk5oKW7wv0yPegMzLc8PouwprqFJ9ASR91ajjesNI8zyX16ntKBlbbiQma0nxSejnod/SmBWMDOaCNsF+t+oLa3Ptb4eZXse5SFd6VA7gjwqTpf6qt7mkrovWFjQoR1EC8w2x7r7ef9MB9dPUnvGfE5vUWS1LjsyI7iXGXkBba0nIUkjII9RQfaiiigKwTjOelZr5PuJZaW84oJQgcyie4Dc/dQVVJV88t3T81d1ci838X2XJj/AHrePjVvqoFDrGgWpZSUyGmm7i4nH0lhYkLHxIUPjVtScgY6dx8RQeqKKKAooooPPN1r1UA3NduGqn4jLqkRrY2ntwn/AFrzgJSk+SUb+qx4bz9AHpWs9OjMymYrrqUPP83ZIUcc+BkgeJxvjrgE9xrZNaN3trNygORnSpBVgocQcKaWDlK0nuUCAQfKg3Qc1moXSN1cu1nS7JSEy2HFxpIHTtW1FKiB3A4yPIipqgKKKKBZcYrlHQ9ZbZNUfYS6udNQOq2mU8wR/SV7vqU0h9W6oueqbmuZdHlKAJDTIP5NlPgkd3Qb9TimN8ox91u/25CSQh2AUkZ/jc/9IpYaYFvVqO2i8nFvMlAkkkgcmd8+VBGg4PjTo4K8Q5qrm1py9yVvtvjliPOq5lIUB9AnvSRnGeh276m+NEPSrGieZhmA3NDiBC9lSgKO4yPd6p5c9aRNilmBe4EzP73ktubfoqB/woO0k9OuaK8p2SAOg22rm3X07WjfEWShh24peEkCChgr5CjPuco6EHv+NB0g+y26w426gLbWkpWk7hQI3FU7hctcW33KwvLK1WWe7FbKupZJ5m/uJHoBVwiF32VkysB7s09oB05sb/fmqdoxxLmvNcFrHZiTEH9IM4V94oLvRXlw4Sao8e93J24xECUOzkJKkpKRj3cAj/H1zQXqofViiLBLaGMyQmMPLtVBvPw5s1Gt3id8+GEtaMLyoJA+gAAOvfvk1G6jusyRObtTqQhDoy2tAwpLiFBQXvnpgHHfuPGgubzTb8Z2OsApUgpUnuwR+qtDSTy39N21bhPaJjpQsnvUkcpP2pJ+NaxdfLL7gdU2p1Oyxg8ncMA7bZ7xjaovTV3lLedtceOEtRQllpSjlScDfP1sgA58TQXWsGqezcri9fXozcokNZJTyjlwRjPwIqAm3K5Pu3ZKZbhDY7FACjupYAOCO/IGPDNAzwc+Fa8+ZHgxnZEt9thhpPM464rlSlPiSa+zf0emO6o242WJcbhHlzUqkCOn8nHc95pKs/T5TsVdwJ6d3jQLqyaslW+56wNvs0m7yfnZLgZjK97sltkJV0Pujsx/WFB4zLt8lDOo9LXO283edz/VUlOftqM4jfOGg9fMautzRcgzkhqU1+atQ2KT4ZACgfEHwre4h8RbNL0VEetzEeeme9yGPLbJ7MIAKwodx95IyD+dkGgnb/xYsdss0e5QUyLk2+SlJYTyJQsdUuFX0Vd+MZxv03qGtPEnWN7w/a9DrfhncOF1SQQPBSgAT6UubdFnWK8QLpYLa/cbNckpdRDdb7QLSleFNObYJSoHCsb7HvIpg8SuJ0SLbHLLpxztrjIQGnHGsERwdikEdV92BkDxztQTWhL1Hiyro7PEiGLpcC+nteRbCHVJALYfQopKsgbK5T5E0xEEkZNUrhnpUWTQzNuuMZBelBTsxlaQQSsAcqh5JCQfSrow2llpDbY5UIASkeAFB7ooooEv8o60qet1ru7aCewcWw6fAK3SftSftFIUZBzXZ+oLNFv1ll2ucCWJLZQojqk9QoeYIBHmK5I1Vp+dpm8yLZcUcrjZyhYGEuIPRSfI/duO6giCcgVhJxQQQM1ig6Y4R6+h3+zx7XPkobu8ZAbKVqwZCRsFJz1OMZHXO/fTI93YnG3j1FcRIWUKSpBKVJOQQcEGp9nW2qmWexZ1DdEt4wEiUs4HlvkUHTOuNZW3SFsXIluIXLWk9hFCvfdPdt3J8TUDwRiSTpuXebhkyrxNckqWfzhnAPxPOfQikfovTlz13qRLLjr7qOYLmS3FlRQjPeT1J3AHj6Gur4MRmBDZiRWw2ww2lttA6JSBgAfAUH2O436UoNRS3LFe0s4ATEfLjajtzNuHY/A4HwNN857qpnEK0Wy6RmvbH1RpSEnsneQqCgeqFY7um/cfUghX599Z+eYU1ByFJKFY8dj+uveo7m07eLfIbUD7qseuP1VQJ0edARyO5ebT9F1sE4x0zUe7eJTy0L5VFSV5SAkn4A99A8lXNkW8KB6p8arthvLUWTcZCykLJB+OBvVGRfp/s/J7O6cDOOzO/pUMLpNbbdV2LpKlZUeQ7H/sUDFt2o0sSbnK7RPaLw2kkd4yTjy3rT0jIdvN7YjIyUSJXtTqh3NoIxn1KR9tUuCxNnN9mklpgg8zi8jmBOdvXxpxcOI1rt8csQm3nJbqcvvKQAkcv5qfBI/H7gvSTkVmsCgqAODQaN4tUS829+BcY6JEZ4YW2vofPyOehHSucOMFjZ0xcLVZoLjjkVmIt1Ha4Jyt5ZOSAMnASPgK6dzSl4+aXeulsiXiA0t1+ES28hsZUptRG+Opwr+0aCg6s09fRGhSlTUQNPuQYjTK35fK2r8gkkBAySSrnPTxq9cINA2NERjUQkm5vFSgwpTRQ02UnHMlJ3J64Jx6UudVXG4XG26b0dgPzLens3UN7ntVnCWv5SU4SfA5Hca6L0dZ06e01brTkFUZkJWR3rO6j9pNBMpGKzWCoDrQCD0oM0UUUBVb1po216vt6Y1ySUvN5LElsDnaJ8PEeI76slHWg5W1Zwt1Lp9xSkw1T4gO0iIgq2/SSN0/ePOqQttaCQpJBBwQR0rt7lHx8a1pVthTFBUuJHfI2BdaSs/eKDitlh19xLbLa3FqOAlCSSfgKYWkOEWob6627cmVWuDndyQnDih+ijr8TgetdKxYMSICIsZlgHr2TYRn7K+4AHdQQ+l9NW3S9rbt9pZ7NsbrWrdbqvrKPefw6VM0UUBUZfbW3c4RaWXELTkoW1jmHlvsQfA7VJ0HegT8q1pYdebfSuXyqwltSEpCfNaU759Rjp1qPFvyFvrju9mlaUc3L7oOD0xtmnS/EjyCDIYadKfo86ArH216XHZW32a20Kb+qUjH2UC6Wm2G3lSW21IKMcuNwarPzXI7JE1mE4WkLUlbqBjlwAdz8ep+3upnO6Rtq7gJISUt4PMwCeVSu4+I+FTrLDbLYbaQlCE9EpGAKBQ2eyrvEpPszRQpZw44wn3ceKlYKQfjzGmdYrMxZ4pYZWtxZxzuOHJUR5dAPIeNSfIOvf41kDFBmtG6RJMpnEOYuI+hQUhYSFJJ8FJP0knw28iK3qwRQU2fqDVlpSpL+k/nIJHuvW6UOVXqhQ5k+m9VG8XbibqcKg2vT67JHXkLeddCV4Pgs7j+iM+YpwYFYCQOm1AlmOE98sFpTJsM+O5qBSsuPqBT2SfqtKIOCe8nqNhgE5mLTf8AijEQmPcdJMTVJ27dMltrPmcKI/CmljzowKCu2n9lEx1p67pgW1lJ5jGjqU84vyUs4A+APrViSMDFAGPWs0BRRRQFFFFAUUUUBRRRQFFFFAUUUUBRRRQFFFFAUUUUBRRRQFFFFAUUUUBRRRQFFFFB/9k=">
            <a:hlinkClick r:id="rId3"/>
          </p:cNvPr>
          <p:cNvSpPr>
            <a:spLocks noChangeAspect="1" noChangeArrowheads="1"/>
          </p:cNvSpPr>
          <p:nvPr/>
        </p:nvSpPr>
        <p:spPr bwMode="auto">
          <a:xfrm>
            <a:off x="3508375" y="-890588"/>
            <a:ext cx="1838325" cy="186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g;base64,/9j/4AAQSkZJRgABAQAAAQABAAD/2wBDAAkGBwgHBgkIBwgKCgkLDRYPDQwMDRsUFRAWIB0iIiAdHx8kKDQsJCYxJx8fLT0tMTU3Ojo6Iys/RD84QzQ5Ojf/2wBDAQoKCg0MDRoPDxo3JR8lNzc3Nzc3Nzc3Nzc3Nzc3Nzc3Nzc3Nzc3Nzc3Nzc3Nzc3Nzc3Nzc3Nzc3Nzc3Nzc3Nzf/wAARCADEAMEDASIAAhEBAxEB/8QAHAAAAgIDAQEAAAAAAAAAAAAAAAcFBgEECAID/8QAURAAAQMDAgMFAwcEDggGAwAAAQIDBAAFEQYhBxIxE0FRYXEUIoEIFTJSkaGxI0Ji0RYXJDQ2Y3J0gpKys8HSM0Nzk5SiwvAmNURGU3VWZdP/xAAUAQEAAAAAAAAAAAAAAAAAAAAA/8QAFBEBAAAAAAAAAAAAAAAAAAAAAP/aAAwDAQACEQMRAD8AeNFFYzQaN0vVqtHZ/Otyhwu1z2ftMhDfPjGccxGcZH21ofs00t/+SWf/AI9r/NSy+UUhLr+mW155VuPpONtiWqk7rwc0tEs8yW2bh2jUZbiQZG2Qkkd3lQMq13i2XdDirXcYc1LZAWYz6XAknpnlJxW9XJXDC7TrZra0phPrbRKlNR30jcONrWAQQevX4Gus0fRHpQeqKKKAooooCvDbrboJacQsBRSSlQO4OCPUEEfCqzxG1QjSemZFwSQqUr8lFQfznDnB9AASfSlhwP1ZLh3h/T97U4n5wPtUZT2QS4sBR69y0kEennQPiisAjArNAUUUUBRRRQFRF11HaLPOgwrlOaYkTV8rCFH6R8/Ad2Ttnaoa+a6h2HVcez3eM7FiSmeZm4rUOyUvOCk46Dpuem22N6rGu+F7Wq79HvMC6JbjvYEwqXzhKAOrfd025enf4gg16KWs3ihpvTd1hWBEh2XHaQGpE1LvahkgADJ6rPiR08znDDhyGZcduRGebeZcTzIcbVzJUPEHvFB96KKKAooooI+/3MWayT7mpouiHHcfLYVy8/KknGe7pSm/b7bUDjTMhQ3GRKB/6KZHEH+A2oP/AK5/+wapnA2bb2NCpRKkxW1+1OnlccSFYyPE0C31/rk65m2bktT0P2N1WeZzn5uco/RGPo10PqHJ01ccD/0Tv92a9fOdn2xMgdf/AJkfrrfXyJSVK5QkDJKugHfmg4209MXZ75brkqM46Iklt/kAwVcqgrGceVOP9vptCRzaakJHQFUsAf2Ka6bnZuUfu2B0/wDmb/XSo+UJLgyLFa0w5EdwiWrmDTiVEe534NAy9H6rt2rbUmfbnDkHldYVjnZV4KH4HoanycDNIr5NW79/z9SP+LlPU0FC1FxWsenLxItdziXJEhkjPKykpUCMhSTzbgiotXHLSp29muZH+wT/AJq8cddIm7WRF7hNgzLaklzAyVs9T68v0vTmql33VmnJHDqN7FZbWi/zCYzobiNhTRAHO4MDI5gRj+UfCgi9aa3t+sNZwX7h7SjT0QgBkJHOsdVnGeqiAOvQCvvxM1jp7UTltuenUTIl0gkJSpTSUAtpOU4IPVJ6epppcOuHVqtWl46L1a4sq4P/AJV8yWUuFBOMIGRsAMfHNWY6O00etgtZP8zb/VQUC18crGbdH+dIs5Mzsh24ZZSUc4G/L73Q9fKt39vPSvfHuf8AuU/5qpMa2W7h/wATV2q+QYsqx3EjsHZTKVhtJJ5FZUNuUnlUfDei3WeBxC4nL+bIEeLp+3YK/Z2UoDiUk4zgblas9fzQfCge9luSLva41waYeYbkthxCH0hKwk9CQCcZG/xreryhCUJCUAADYADAFeqCOv8AcfmizzLj7M5JEZlTpabIClBO5xnyyfhSQl8e7qp7MKyQ22gejrq3FY9Ry/hT+WhLiShYCkqGCD0IqlWXhVpG1KUs2xM1xSiQqZ+VCQTsAk+7gdOmaCo23XWm+Jccae1RA9hkvEezupcyntMbFCyMpV12Ox6ZOcVXbxwY1RDUpqzXFmZEUdkKeLKsfpJPu/YavnE/RenmtH3C4Q7dFgTITXbMPxWw0oKB2G3UH9R61cNH3Fy7aVtNweOXX4ja3D4qKd/voE9pTgdNXJQ/qeS2zHScmPGXzLX5FXRI9Mn0602F6h0ppdDVrcudugIYTyIjdoByAeXd8ajuK2o5On9Kr+bM/OMx1MWMEfSCldSkd5AG3mRStgcDr7Nie03C5xY0p0cxaUFOKCj3KUO/xxmgf0C4RLjGTJgSWpLCvouMrCkn4itkHNc26MevPDXiCxabseWJMWlt1KVZbdSo4S4n0Pf6iukU7DuoM0UUUGhfLai8WedbHVqbbmMLZUtPVIUkjI+2largJaOpvU/r9RFOGsYoOZ+IugYeh5tkMObIk+1vK5u2SkcvIUYxj+VXQeoR/wCGbj/Mnf7s0rPlD7TtLf7V78Wqamov4NXL+Zu/3aqDjdhh2S8hlhtbrqyEoQhJUpRPQADqalhpLUvdp+7Y/mLv+WvpoH+HGnx/+yj/AN4muwUgco27qBNfJ8tFytT98Fyt8yJ2iGOT2hhbfNgr6cwGetOesAAdKD0oPhcZEeJBkSZq0ojNNqW8pf0QgDKifLGa5V0vMssbiFDuMqGpFmM9RZQvcNjPuZPfykoJHhTJ4/6tLMdrTEJ0hb4DswjuRnKUfEjJ8gPGq/frhoN7h1HsUCe4qfC/LMvGI4A48fp5ONgrp5YT4UHQ7ZBTkEEHoR316pMcOuLdphaYjwdSyXkS4v5JC0sqc7RsAcpJA2IG3wz31ZlcY9GBJKZ8gnHT2Rz9VBW/lFSreuDbLeprtbqt0rZ5eqG+hyO/mOAB5Gt75Pcu3L0zKhx2+zuDUgqlA9Vg/RV6YBGO4g1QdPass914iP6q1fIWy20rnhMBlTmCD7g90fmjf+Uc15kastOneJSb/paQt22yjmWwWlN4Cj76QFeYCh4Gg6XrXuEpEGDIluBRQw0pxQQMkhIJOPPavUSS1LjNSY7iXGXUBaFpOykkZBr0+0h5pbbqQpCwUqSe8EYI+ygj9M3yNqOyRbtCStLEkEoDmOYYUU7478g161BeI1gtMm6Tu09mjpCl9k2Vq3IHT41QuCctcKNeNKy1/uq0TVpGfzmySMjyyCf6Qpi3CGzcIMmHKQFsyGlNuJPekjBH30HO+veI9x14tuxWOC83DccGGQOd2QobjIG2Ns4GdxWjeOJl1esdv0/YUO2uPGjIYWW15edUAARzDBSM+G/j4U6NBcNrTo8qkoUqZcFApMl0Y5Ae5I7vM9TVJ4gMM6B4i2zVUWOhUScVCU3yA4XsFlPgSk823eD40CpmW3UWnnIt1mQ58FwuBbEh5tSDzjcYJ7+/eut7RIM61w5agAX2EOEAY3UkH/GqFxxLErhs9Ib5XEl1hxpY3BydiPgT9tXXTKwvTdqcQdlQ2SPP3E0C9+UFBbFgtd1SPy8OclKVd/KoEkfalNNOMorjtrPVSAT8RSr47zW5LFj060eaVNnIcKBuQge6PtKv+U01WkBttKB0SAKD3RRRQFFFBoEt8of9/aW/2r34tU09QqT+xq5bj95u9/6Bqhcd9LXK/WiHPtaC6q3FxTjCR760qCcqT445OnnSCVGuxyOxn47xyLoN3QP8OdP/AP2Uf+8TXYSfoj0rkfQtvmt61sDjkOQlIuMclRaVgflE79K64T9EelBmsK6Vmigrk/Q2l7jMdlzrJFfkPK5nHHEkqUfXNa54c6Oxtp2D/UP66tdFBzxxK0pB0Zq233lm1sv2GSsB2IU5ShQHvJG+2R7w36gjurzxEiaduFzs+n9D2uF7XM5HVSGU7gLGUJzvgYPMrwGKd+r7DH1NYJlqkkJDyPcXjPZrG6VfA0uOCegpNnkTbxe45RLQtcaMhXVISeVax6kYHkD4igtdq4YaTh26NGkWeNKeabCXH3UHmcV3k795/VW5+1zo4dNOwf6hq1DpRQaltt8W2Q2ocBhLEZoYbbT0SPAVtK3rNFAnuIyJeiNcQta25orhyQGLg2n849PgSkDB+smmpZ7nDvFtYuFufQ9GfTzIWn8D4HxHdRd7ZEvFvegXBhL8Z9BQ4hXeP8D3g9xGaRdwtOsuFFwfk6fW5Nsbh5jzN9ojH8YkfRI+snGfuoOgMDwpOfKQlsCzWiJzj2lUlTqU/opSQT9pFRKuPk0xSlFgjCRy4C/alFGfHl5c/Dm+NUQJ1LxK1MV8q5cp0hJVjDUdHge5KRvt19SaBsxIMzUvAFiO0kuy0xMtJG5V2Lp5QPPlRgUv9P8AF3UNgsrVpSxDkJjpLbTkhKudA7gcEA47sjyronTloZsNjhWuNktxWkthRGCojqo+ZOT8a8P6cskiYJj1ngOSs57ZcdBV9uKBPcKbDeNV6p/ZnqUuuMtK5463E8vaudByjuQny2zjzp7DpWEICBypAAAwAO4V6oCiiigDsKxzDFeXFpSlRUcADJOcYrnzifxXlXF961aZkKYgJPK5LaJSuQe/lI6I9Nz6bUDd1FxB0xp9a2bhdGvaUdWGsuLB8CB0PqRVWVxx0ql0JEe5FP1uwSPu5qTmhNDXXWcxSIw7GE2cPynAeVHkB+cry+2n5pzhXpSysgKtyJ7+PeempDnN/RPuj7KD3ZOKGkLytLbdzRFeUcBuYnsj9p2++rmlaSnIIPpUS7pTTzzQadsVsUgdEmG3gem21bFpssKztFm2oWzHP0WO1UpCP5IJPL6DA8qCRooryd9qDOazSt1dxMvmk5S0XLSahGKyGpKZXM24O7cJ2PkcGq8eP6x/7eT/AMUf8tA8jvQNqRo4/rP/ALeH/FH/AC1e9C6wvmqVJkSNNqgWxSCUynJG6z3cqSMkefTzoLxRXnPptXqgDtUbcL/ZrY+GLjdYMR4pCw3IkobUUnbOFEHGx+ytbU2qrNpmImReZqGAvPZo+ktzH1Ujc+vQd5Fc18UtWw9YajRcIDD7LDcVLA7bHMohSznAzj6fj3UHVra0OoSttQUhQBSpJyCD0IoUnm2PSlxoPilpu5xYdsefXAmIabaCJWyVqAAwlfTu6HHXvpjhQNBDy9J6dmPl+XYrY+8TkrciNqJPmcb1Iw4ESAyGIMVmOyOjbLYQkfAVs1rvzY8dxpp55ttx5RQ0lSgC4rGcJHedqD7KIxv99VzTmtbLqG7XG3W6QFvwl8pORh4dCpB/OAO2fTxFL7i/rRVxt8+xabEx8xTzXKTH/wBE22NlIUep3OD0GxG++ErYnLkm9RFWcvC49qAwWDhZV0wPwxQdoUVT9Ha8tV+gSC4pcGZBT+7I0zCFsgbFR6ZHicDHeBVsaeQ6hK2lJWhQylSSCCPEUH0orzzDzooFbx71M5aNONWmI6UyLiSHCk7hkfS+0kD0yKQVitki+XmHbYoy/JdS2n49T8Bk1f8A5Qry165aaUolDcJvlB7slRNfLgBFRI16FrAJYhOuJ8ieVP4KNB0Jp6yQrBaY9stzfIwwnAJ6rPeo+ZOSakgMVmigK0nbnGaujFtWsCS+0t1tGeqUFIJ/5x9h8Kg9bahvWnY/tdtsHzrFSnLpalFDjfnycisjzB+FIe58TZk3X0DVCIYaTEbDaYnb8wKCCFDm5R15jvjbbrQdQ1QJGs1Wzin+x64PgQpcNv2cqAAQ8c7Z/Sxj1xWxoTWN61alMpzTnsFtI2lOTOYuH9BPZjO/fkClBx9JRxAJScERGcEdfzqDoqfCi3KG9DnMNyI7ySlxpwZSseY/7xXLXFDRx0fqNUZnmVAkDtYq1HJ5c7pJ8Qf8PGr1oPjSIkdqBqxt14JASmc0nKsfpp/O/lDfxHfWxxmv2nNU6SjSrRc4smVEkJWGwrDnIsFKhynfryH4UENwR0Cxe3V328sh2Cw5yR2Vj3XXB1KvFKcjbvPpXQLzjUWMt11aGm20FSlqPKlIA3JPcMUutOa00hpDRlrgv3eOt5mMntGY47RZWocytk53yT1NLPiNxTm6qbVbbe2qFaiRzpJBdf8A5XcB+iPiaBucNdXO6unahkBSvYWZSEQkKTgpb5Tv6nGd+matt8ujNmtEy5Sv9DFZU6rHU4HQeZ6fGlP8m0ZtV8H8e1/ZVVG1Hw71pb4M64TU80JkKdcAmBZCM7nlzvgUGNP2q78WNYyJE+QtDKffkOgcyWG8nlbQPw+JPfX14s6Kj6Zvdri2WK77LKjBCFKWVqdeCyFD1wpG1QOjdM37UjshrTzqUuM8inUmUGjgkgKAzuB92fMVLcQ9M6mtVztbWoLu3cHpDYbjOe0E8mCBy5VjABUDzdN+tBade8Ik2+wC7WHnS9GYCpkQnmBwn31IPXbckd46eBnOA+spF1ivafuTqnJERsOx3FElRayAUk+RKceR8qqmquH2vGY3ttxvTcyPGj5W4qapIZSkbghWM9/TOaomk9P3jUdyXEsKcyG2i4pXa9nhIIH0vUjag62vN0Ys9ql3CUcNRWVOr33IA/xO1J2Td5zXDq464kuKVe7wsxoqkn95sFZSEN/Vzyk5G5276+runb7p/gxqCHes+1KkB7Z7tPyX5Mdcn6p2rVt0ZzUvAZ2FCBVKtT6lciRknlWXNsfoOfdQMjT+jINp0OuwobSDJiqRKWkbuOLQQo59TgeAApI8DLcJfEJhbidobDrxSfHAR+K/up86V1NEvmlGbz2qUpDJMlJ/1S0jKwfTBPpg0k+BlxQzr9XagJM6K8hPkrKXfwSqgvXF63ixzbXrW3JDUmJJQzMKRs80rb3vHw8wryFfa2z06O4hsafbXixXtr2iE0TtFeOcoT4JJHTp7wrV4u3L59uVr0RbT2kqTJQ7Lx0abG4B8O9XkEjxqA4kzPauLenoEXJMBcVpWOvMpwLP/Jy0D1wfAUVnbxP20UHO3yiYLjGroc1Q/JSYgSn1Qo5H3iorgZcW4Gv4yHVcolsOR0k9OYgKA+JTj406OLOkV6r0ypuKgKnxFdtG23Vt7yP6Q+8CuXmHX4Ext1oqakR3ApJ6FC0n8dqDtgfjWaqnDzWcTWNlRJQtDc1oBMqPzboV9YD6p6g/DqDVryB1NBo3mYbfbZUsNuOKZaUtKG0FSlEDYADcknA+NItngnep9mkXCfOZZvDqi6mKcFJzuQpY6KJPcCB+HQOR41mgr2hnpjml7e3dI7kedHb9nfaWnBCke7nzBwCD3g5pE8f/AOH6v5m1/wBVdLnpSuvGiVai4t/OFxirNqhxGlkrbPI+4CrCMnY46kemetAu9C8IbnqKO3cLo6bbAWApsFHM66nxCT0B8T9mKl+KmhNM6O0i05b23nLi/JS228++pSuXBUo4GE9wHTvp8rWhppS1KCUJTlS1KwAB1JNcwcYNYt6r1ClqCvmtsEFthfc4o/SX6HAA8gKBhWrhRpXU+lbdcYXtMF+TGQsradK08+N8pXnvzsCKWWuuHl40coOyQJMBauVEtpO2e4KH5p/HuNXvgLrVlhs6XuTqW8uFcFajsSd1N+pOSPHJHhTnukCLdLfIgzmUvR5CC242obKB/D17qBTfJr/8rvn84a/smnDJYakx3WJDaXGnElK0KGQoEYIpecItMS9KSdSW+S26WBLR7O+psgPN8pIIPQ7EA46HamRQczak03f+F+pvnWzlfsIUewlBPMjlP+rcB2z3b9diDnpX9f6vc1ldY9xejJjONREsKQhfMkkKUSoZG2ebp5da62ebQ80pt1IWhQwpKhkEeBFcz8dbXAtOsGWLbCjxGlwUOKbYbCElRW4CcDbOAPsoPlqDXWotcx4mnbbEcTH5EIMePlxyQpIHvLOOm2cbDvJOKcXCfQx0faHFzeVVzmYL5TuGwPooB78Z3PifKp7R9mttsskM26BGjF2M2XFMtJSXDyg5URuevfU+KDRvdubu1nm25/HZyWVNE46cwIz/AI1zpw71Q/w91RLtt5bUmG4vsZacZU0tJICxjrjJ9Qdu6umqTvHXRCZkJeqLe2PaY6QJiE/61sbBXqnp6elBpcSrG3ZrJK1FoydJbhXZPJMixU9pHcbWDzLyMhI6j+lsRuKUVjmz4V4iyLSpxM1Dg7JTSOdfMcjZO+TudsGmFwvlazs9mk3ODHbk6ebJ7WNMeDaXPrFoq2BHf3HzPTU0BqNMfVF4VpyyxV3C5OYtwkOIaRFRzKKh3dxT7qevLigYCGbDwqsz94nyXLjfZySUrfz2r6jvygHJSnOOYn49wFJ4Qwpmq+IT1/uALiYylSnl4wC6rIQB4d5A8E1WtV2jVU7W6bdfwt67y1pQ2pR9xaScAoI25OvTpv35rpDRWl4mlLCxbYg5lgcz7+MF1w9T6dAPAACgncK8aKz8D9tFBk9KVvEzhQzqJbt2sZbjXQ7uNq2bkHxJ/NV59D3+NNOsHpQcgdnqTQl5S8Wpdtmt55VqTsod4z9FQ+0U09O8eGChLWorYtKwMF+GQQrz5FEY+B+FOZ+OxJb7OQ02639RxIUPsNREjTGmEr7V+z2tKuoK46BQVpni7p+aUNWmLdbjJXsmPGhkqz55IH41b7JJuU2OX7lbhb+b6DBfDrmPFWByj0BPrWxBjQY6CIDMdtB7mEJA+6tsEdBQZrBGxx1rNFAqdc6V4h6qU7F+cLRFtZUeWO086nnGduc8hJ7tumao54E6pO/tlo/37n/866OooOckcC9VIIIm2nI3GJDowf8Ad01dCW3XNpKIepZttnQEowl1Drin0+AyUAKHrvV4ooPIwOvWvVQwuqzqpVq5R2Qhh4L/AE+bBT/VwamaArnT5QrDz2toymmnFgW5sEpSTvzu10UelYxuMfjQaOntrDbQRgiK1kH+QKkKwBjrWaAr4TIrMuI9GktpdYdbKHG1dFJIwRX3ooFrdtLTrzr6JEn25KtIQIg7FhLgQyXMbZQDuQdsYxgfbSdAWzTWpdS6vt6ocd9t7LtuSElHIhKlDKFD6O6kf9in8U5qJtOmLLZ5sqZbLdHjSJR/LONp3VvkjyGd8CgrnDi0XZen4X7MoZVc7bIX7I68oLcSgjGeYE+JHXcAeVXoDFCRis0BRRRQFQupdSwNOxUOTStx55XJGisp5nZC/qoT3npv0Gd62r5dY1ktUq5Tl8seM2Vr8TjuHmTgDzIqpaUggqXrTVrjbU+Wn9zpfcARBYP0W052BIOSepzjvOQ9otOrdTYevVzXYISt0wLaR2+P4x49D5JGK+zXC7SY96TBemOfnOSpbrhV6+9j7qnIeprDNfDEG9W2Q8o4S21LbUpR8gDvUuk5oKW7wv0yPegMzLc8PouwprqFJ9ASR91ajjesNI8zyX16ntKBlbbiQma0nxSejnod/SmBWMDOaCNsF+t+oLa3Ptb4eZXse5SFd6VA7gjwqTpf6qt7mkrovWFjQoR1EC8w2x7r7ef9MB9dPUnvGfE5vUWS1LjsyI7iXGXkBba0nIUkjII9RQfaiiigKwTjOelZr5PuJZaW84oJQgcyie4Dc/dQVVJV88t3T81d1ci838X2XJj/AHrePjVvqoFDrGgWpZSUyGmm7i4nH0lhYkLHxIUPjVtScgY6dx8RQeqKKKAooooPPN1r1UA3NduGqn4jLqkRrY2ntwn/AFrzgJSk+SUb+qx4bz9AHpWs9OjMymYrrqUPP83ZIUcc+BkgeJxvjrgE9xrZNaN3trNygORnSpBVgocQcKaWDlK0nuUCAQfKg3Qc1moXSN1cu1nS7JSEy2HFxpIHTtW1FKiB3A4yPIipqgKKKKBZcYrlHQ9ZbZNUfYS6udNQOq2mU8wR/SV7vqU0h9W6oueqbmuZdHlKAJDTIP5NlPgkd3Qb9TimN8ox91u/25CSQh2AUkZ/jc/9IpYaYFvVqO2i8nFvMlAkkkgcmd8+VBGg4PjTo4K8Q5qrm1py9yVvtvjliPOq5lIUB9AnvSRnGeh276m+NEPSrGieZhmA3NDiBC9lSgKO4yPd6p5c9aRNilmBe4EzP73ktubfoqB/woO0k9OuaK8p2SAOg22rm3X07WjfEWShh24peEkCChgr5CjPuco6EHv+NB0g+y26w426gLbWkpWk7hQI3FU7hctcW33KwvLK1WWe7FbKupZJ5m/uJHoBVwiF32VkysB7s09oB05sb/fmqdoxxLmvNcFrHZiTEH9IM4V94oLvRXlw4Sao8e93J24xECUOzkJKkpKRj3cAj/H1zQXqofViiLBLaGMyQmMPLtVBvPw5s1Gt3id8+GEtaMLyoJA+gAAOvfvk1G6jusyRObtTqQhDoy2tAwpLiFBQXvnpgHHfuPGgubzTb8Z2OsApUgpUnuwR+qtDSTy39N21bhPaJjpQsnvUkcpP2pJ+NaxdfLL7gdU2p1Oyxg8ncMA7bZ7xjaovTV3lLedtceOEtRQllpSjlScDfP1sgA58TQXWsGqezcri9fXozcokNZJTyjlwRjPwIqAm3K5Pu3ZKZbhDY7FACjupYAOCO/IGPDNAzwc+Fa8+ZHgxnZEt9thhpPM464rlSlPiSa+zf0emO6o242WJcbhHlzUqkCOn8nHc95pKs/T5TsVdwJ6d3jQLqyaslW+56wNvs0m7yfnZLgZjK97sltkJV0Pujsx/WFB4zLt8lDOo9LXO283edz/VUlOftqM4jfOGg9fMautzRcgzkhqU1+atQ2KT4ZACgfEHwre4h8RbNL0VEetzEeeme9yGPLbJ7MIAKwodx95IyD+dkGgnb/xYsdss0e5QUyLk2+SlJYTyJQsdUuFX0Vd+MZxv03qGtPEnWN7w/a9DrfhncOF1SQQPBSgAT6UubdFnWK8QLpYLa/cbNckpdRDdb7QLSleFNObYJSoHCsb7HvIpg8SuJ0SLbHLLpxztrjIQGnHGsERwdikEdV92BkDxztQTWhL1Hiyro7PEiGLpcC+nteRbCHVJALYfQopKsgbK5T5E0xEEkZNUrhnpUWTQzNuuMZBelBTsxlaQQSsAcqh5JCQfSrow2llpDbY5UIASkeAFB7ooooEv8o60qet1ru7aCewcWw6fAK3SftSftFIUZBzXZ+oLNFv1ll2ucCWJLZQojqk9QoeYIBHmK5I1Vp+dpm8yLZcUcrjZyhYGEuIPRSfI/duO6giCcgVhJxQQQM1ig6Y4R6+h3+zx7XPkobu8ZAbKVqwZCRsFJz1OMZHXO/fTI93YnG3j1FcRIWUKSpBKVJOQQcEGp9nW2qmWexZ1DdEt4wEiUs4HlvkUHTOuNZW3SFsXIluIXLWk9hFCvfdPdt3J8TUDwRiSTpuXebhkyrxNckqWfzhnAPxPOfQikfovTlz13qRLLjr7qOYLmS3FlRQjPeT1J3AHj6Gur4MRmBDZiRWw2ww2lttA6JSBgAfAUH2O436UoNRS3LFe0s4ATEfLjajtzNuHY/A4HwNN857qpnEK0Wy6RmvbH1RpSEnsneQqCgeqFY7um/cfUghX599Z+eYU1ByFJKFY8dj+uveo7m07eLfIbUD7qseuP1VQJ0edARyO5ebT9F1sE4x0zUe7eJTy0L5VFSV5SAkn4A99A8lXNkW8KB6p8arthvLUWTcZCykLJB+OBvVGRfp/s/J7O6cDOOzO/pUMLpNbbdV2LpKlZUeQ7H/sUDFt2o0sSbnK7RPaLw2kkd4yTjy3rT0jIdvN7YjIyUSJXtTqh3NoIxn1KR9tUuCxNnN9mklpgg8zi8jmBOdvXxpxcOI1rt8csQm3nJbqcvvKQAkcv5qfBI/H7gvSTkVmsCgqAODQaN4tUS829+BcY6JEZ4YW2vofPyOehHSucOMFjZ0xcLVZoLjjkVmIt1Ha4Jyt5ZOSAMnASPgK6dzSl4+aXeulsiXiA0t1+ES28hsZUptRG+Opwr+0aCg6s09fRGhSlTUQNPuQYjTK35fK2r8gkkBAySSrnPTxq9cINA2NERjUQkm5vFSgwpTRQ02UnHMlJ3J64Jx6UudVXG4XG26b0dgPzLens3UN7ntVnCWv5SU4SfA5Hca6L0dZ06e01brTkFUZkJWR3rO6j9pNBMpGKzWCoDrQCD0oM0UUUBVb1po216vt6Y1ySUvN5LElsDnaJ8PEeI76slHWg5W1Zwt1Lp9xSkw1T4gO0iIgq2/SSN0/ePOqQttaCQpJBBwQR0rt7lHx8a1pVthTFBUuJHfI2BdaSs/eKDitlh19xLbLa3FqOAlCSSfgKYWkOEWob6627cmVWuDndyQnDih+ijr8TgetdKxYMSICIsZlgHr2TYRn7K+4AHdQQ+l9NW3S9rbt9pZ7NsbrWrdbqvrKPefw6VM0UUBUZfbW3c4RaWXELTkoW1jmHlvsQfA7VJ0HegT8q1pYdebfSuXyqwltSEpCfNaU759Rjp1qPFvyFvrju9mlaUc3L7oOD0xtmnS/EjyCDIYadKfo86ArH216XHZW32a20Kb+qUjH2UC6Wm2G3lSW21IKMcuNwarPzXI7JE1mE4WkLUlbqBjlwAdz8ep+3upnO6Rtq7gJISUt4PMwCeVSu4+I+FTrLDbLYbaQlCE9EpGAKBQ2eyrvEpPszRQpZw44wn3ceKlYKQfjzGmdYrMxZ4pYZWtxZxzuOHJUR5dAPIeNSfIOvf41kDFBmtG6RJMpnEOYuI+hQUhYSFJJ8FJP0knw28iK3qwRQU2fqDVlpSpL+k/nIJHuvW6UOVXqhQ5k+m9VG8XbibqcKg2vT67JHXkLeddCV4Pgs7j+iM+YpwYFYCQOm1AlmOE98sFpTJsM+O5qBSsuPqBT2SfqtKIOCe8nqNhgE5mLTf8AijEQmPcdJMTVJ27dMltrPmcKI/CmljzowKCu2n9lEx1p67pgW1lJ5jGjqU84vyUs4A+APrViSMDFAGPWs0BRRRQFFFFAUUUUBRRRQFFFFAUUUUBRRRQFFFFAUUUUBRRRQFFFFAUUUUBRRRQFFFFB/9k=">
            <a:hlinkClick r:id="rId3"/>
          </p:cNvPr>
          <p:cNvSpPr>
            <a:spLocks noChangeAspect="1" noChangeArrowheads="1"/>
          </p:cNvSpPr>
          <p:nvPr/>
        </p:nvSpPr>
        <p:spPr bwMode="auto">
          <a:xfrm>
            <a:off x="3508375" y="-890588"/>
            <a:ext cx="1838325" cy="186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sathyasaibaba.files.wordpress.com/2008/08/symbols-world-religions.jpg"/>
          <p:cNvPicPr>
            <a:picLocks noChangeAspect="1" noChangeArrowheads="1"/>
          </p:cNvPicPr>
          <p:nvPr/>
        </p:nvPicPr>
        <p:blipFill>
          <a:blip r:embed="rId4" cstate="print"/>
          <a:srcRect t="2351" b="4400"/>
          <a:stretch>
            <a:fillRect/>
          </a:stretch>
        </p:blipFill>
        <p:spPr bwMode="auto">
          <a:xfrm>
            <a:off x="1358900" y="1681832"/>
            <a:ext cx="5880100" cy="5099968"/>
          </a:xfrm>
          <a:prstGeom prst="rect">
            <a:avLst/>
          </a:prstGeom>
          <a:solidFill>
            <a:schemeClr val="tx2">
              <a:lumMod val="60000"/>
              <a:lumOff val="40000"/>
            </a:schemeClr>
          </a:solidFill>
        </p:spPr>
      </p:pic>
      <p:sp>
        <p:nvSpPr>
          <p:cNvPr id="7" name="TextBox 6"/>
          <p:cNvSpPr txBox="1"/>
          <p:nvPr/>
        </p:nvSpPr>
        <p:spPr>
          <a:xfrm>
            <a:off x="2286000" y="-76200"/>
            <a:ext cx="4343400" cy="1107996"/>
          </a:xfrm>
          <a:prstGeom prst="rect">
            <a:avLst/>
          </a:prstGeom>
          <a:noFill/>
        </p:spPr>
        <p:txBody>
          <a:bodyPr wrap="square" rtlCol="0">
            <a:spAutoFit/>
          </a:bodyPr>
          <a:lstStyle/>
          <a:p>
            <a:pPr algn="ctr"/>
            <a:r>
              <a:rPr lang="en-US" sz="6600" b="1" dirty="0" smtClean="0">
                <a:solidFill>
                  <a:srgbClr val="7030A0"/>
                </a:solidFill>
              </a:rPr>
              <a:t>Thank You</a:t>
            </a:r>
            <a:endParaRPr lang="en-US" sz="2400" b="1" dirty="0">
              <a:solidFill>
                <a:srgbClr val="7030A0"/>
              </a:solidFill>
            </a:endParaRPr>
          </a:p>
        </p:txBody>
      </p:sp>
      <p:sp>
        <p:nvSpPr>
          <p:cNvPr id="6" name="TextBox 5"/>
          <p:cNvSpPr txBox="1"/>
          <p:nvPr/>
        </p:nvSpPr>
        <p:spPr>
          <a:xfrm>
            <a:off x="152400" y="1066800"/>
            <a:ext cx="8534400" cy="461665"/>
          </a:xfrm>
          <a:prstGeom prst="rect">
            <a:avLst/>
          </a:prstGeom>
          <a:noFill/>
        </p:spPr>
        <p:txBody>
          <a:bodyPr wrap="square" rtlCol="0">
            <a:spAutoFit/>
          </a:bodyPr>
          <a:lstStyle/>
          <a:p>
            <a:pPr algn="ctr"/>
            <a:r>
              <a:rPr lang="en-US" sz="2400" dirty="0" smtClean="0"/>
              <a:t>Feedback: </a:t>
            </a:r>
            <a:r>
              <a:rPr lang="en-US" sz="2400" dirty="0" err="1" smtClean="0"/>
              <a:t>Shalom.Schwartz</a:t>
            </a:r>
            <a:r>
              <a:rPr lang="en-US" sz="2400" dirty="0" smtClean="0"/>
              <a:t> @ HUJI.ac.il</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solidFill>
                  <a:srgbClr val="7030A0"/>
                </a:solidFill>
              </a:rPr>
              <a:t>Data Used</a:t>
            </a:r>
            <a:endParaRPr lang="en-US" sz="4000" b="1" dirty="0">
              <a:solidFill>
                <a:srgbClr val="7030A0"/>
              </a:solidFill>
            </a:endParaRPr>
          </a:p>
        </p:txBody>
      </p:sp>
      <p:sp>
        <p:nvSpPr>
          <p:cNvPr id="3" name="Content Placeholder 2"/>
          <p:cNvSpPr>
            <a:spLocks noGrp="1"/>
          </p:cNvSpPr>
          <p:nvPr>
            <p:ph idx="1"/>
          </p:nvPr>
        </p:nvSpPr>
        <p:spPr>
          <a:xfrm>
            <a:off x="381000" y="838200"/>
            <a:ext cx="8382000" cy="5791200"/>
          </a:xfrm>
        </p:spPr>
        <p:txBody>
          <a:bodyPr>
            <a:normAutofit/>
          </a:bodyPr>
          <a:lstStyle/>
          <a:p>
            <a:pPr>
              <a:spcBef>
                <a:spcPts val="0"/>
              </a:spcBef>
              <a:spcAft>
                <a:spcPts val="1200"/>
              </a:spcAft>
            </a:pPr>
            <a:r>
              <a:rPr lang="en-US" dirty="0" smtClean="0"/>
              <a:t>European Social Survey, 2002-2010, 5 rounds </a:t>
            </a:r>
          </a:p>
          <a:p>
            <a:pPr>
              <a:spcBef>
                <a:spcPts val="0"/>
              </a:spcBef>
              <a:spcAft>
                <a:spcPts val="600"/>
              </a:spcAft>
            </a:pPr>
            <a:r>
              <a:rPr lang="en-US" dirty="0" smtClean="0"/>
              <a:t>Representative national samples 33 countries</a:t>
            </a:r>
          </a:p>
          <a:p>
            <a:pPr lvl="1"/>
            <a:r>
              <a:rPr lang="en-US" dirty="0" smtClean="0"/>
              <a:t>Face-to-face interviews</a:t>
            </a:r>
          </a:p>
          <a:p>
            <a:pPr lvl="1">
              <a:spcBef>
                <a:spcPts val="600"/>
              </a:spcBef>
              <a:spcAft>
                <a:spcPts val="600"/>
              </a:spcAft>
            </a:pPr>
            <a:r>
              <a:rPr lang="en-US" dirty="0" smtClean="0"/>
              <a:t>Age 15-102 years</a:t>
            </a:r>
          </a:p>
          <a:p>
            <a:pPr lvl="1">
              <a:spcBef>
                <a:spcPts val="0"/>
              </a:spcBef>
            </a:pPr>
            <a:r>
              <a:rPr lang="en-US" dirty="0" smtClean="0"/>
              <a:t>Who responded to at least 19/21 value items</a:t>
            </a:r>
          </a:p>
          <a:p>
            <a:pPr lvl="1">
              <a:spcBef>
                <a:spcPts val="1200"/>
              </a:spcBef>
            </a:pPr>
            <a:r>
              <a:rPr lang="en-US" dirty="0" smtClean="0"/>
              <a:t>Who said </a:t>
            </a:r>
            <a:r>
              <a:rPr lang="en-GB" dirty="0" smtClean="0"/>
              <a:t>belong to a religion or denomination classifiable as one of the following or reported do not have a religion:</a:t>
            </a:r>
          </a:p>
          <a:p>
            <a:pPr lvl="2">
              <a:buNone/>
            </a:pPr>
            <a:r>
              <a:rPr lang="en-GB" dirty="0" smtClean="0"/>
              <a:t>Roman Catholic	Eastern Orthodox	Jewish</a:t>
            </a:r>
          </a:p>
          <a:p>
            <a:pPr lvl="2">
              <a:buNone/>
            </a:pPr>
            <a:r>
              <a:rPr lang="en-GB" dirty="0" smtClean="0"/>
              <a:t>Protestant 		Muslim		No religion</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b="1" dirty="0" smtClean="0">
                <a:solidFill>
                  <a:srgbClr val="7030A0"/>
                </a:solidFill>
              </a:rPr>
              <a:t>Correcting the Lens: Controlling Effects of</a:t>
            </a:r>
            <a:br>
              <a:rPr lang="en-US" sz="3200" b="1" dirty="0" smtClean="0">
                <a:solidFill>
                  <a:srgbClr val="7030A0"/>
                </a:solidFill>
              </a:rPr>
            </a:br>
            <a:r>
              <a:rPr lang="en-US" sz="3200" b="1" dirty="0" smtClean="0">
                <a:solidFill>
                  <a:srgbClr val="7030A0"/>
                </a:solidFill>
              </a:rPr>
              <a:t>Age, Education, Gender, Immigrant Status, Religiosity </a:t>
            </a:r>
            <a:endParaRPr lang="en-US" sz="3200" b="1" dirty="0">
              <a:solidFill>
                <a:srgbClr val="7030A0"/>
              </a:solidFill>
            </a:endParaRPr>
          </a:p>
        </p:txBody>
      </p:sp>
      <p:graphicFrame>
        <p:nvGraphicFramePr>
          <p:cNvPr id="4" name="Chart 3"/>
          <p:cNvGraphicFramePr/>
          <p:nvPr/>
        </p:nvGraphicFramePr>
        <p:xfrm>
          <a:off x="0" y="1447801"/>
          <a:ext cx="9398000"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638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Calibri" pitchFamily="34" charset="0"/>
                <a:ea typeface="Calibri" pitchFamily="34" charset="0"/>
                <a:cs typeface="Arial" pitchFamily="34" charset="0"/>
              </a:rPr>
              <a:t>Interactions of Religion with Traditional Majority Religion Status</a:t>
            </a:r>
          </a:p>
        </p:txBody>
      </p:sp>
      <p:sp>
        <p:nvSpPr>
          <p:cNvPr id="5" name="TextBox 4"/>
          <p:cNvSpPr txBox="1"/>
          <p:nvPr/>
        </p:nvSpPr>
        <p:spPr>
          <a:xfrm>
            <a:off x="381000" y="5380672"/>
            <a:ext cx="8305800" cy="1477328"/>
          </a:xfrm>
          <a:prstGeom prst="rect">
            <a:avLst/>
          </a:prstGeom>
          <a:noFill/>
        </p:spPr>
        <p:txBody>
          <a:bodyPr wrap="square" rtlCol="0">
            <a:spAutoFit/>
          </a:bodyPr>
          <a:lstStyle/>
          <a:p>
            <a:pPr lvl="0" eaLnBrk="0" fontAlgn="base" hangingPunct="0">
              <a:spcBef>
                <a:spcPct val="0"/>
              </a:spcBef>
              <a:spcAft>
                <a:spcPct val="0"/>
              </a:spcAft>
            </a:pPr>
            <a:r>
              <a:rPr lang="en-US" dirty="0" smtClean="0">
                <a:latin typeface="Calibri" pitchFamily="34" charset="0"/>
                <a:ea typeface="Calibri" pitchFamily="34" charset="0"/>
                <a:cs typeface="Arial" pitchFamily="34" charset="0"/>
              </a:rPr>
              <a:t>Italic indicates a significant cross-level interaction with whether the religion is the traditional majority religion in countries</a:t>
            </a:r>
            <a:endParaRPr lang="en-US" sz="11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Calibri" pitchFamily="34" charset="0"/>
                <a:ea typeface="Calibri" pitchFamily="34" charset="0"/>
                <a:cs typeface="Arial" pitchFamily="34" charset="0"/>
              </a:rPr>
              <a:t>+ higher where this religion is traditional majority </a:t>
            </a:r>
            <a:endParaRPr lang="en-US" sz="1100" dirty="0" smtClean="0">
              <a:latin typeface="Arial" pitchFamily="34" charset="0"/>
              <a:cs typeface="Arial" pitchFamily="34" charset="0"/>
            </a:endParaRPr>
          </a:p>
          <a:p>
            <a:pPr lvl="0" eaLnBrk="0" fontAlgn="base" hangingPunct="0">
              <a:spcBef>
                <a:spcPct val="0"/>
              </a:spcBef>
              <a:spcAft>
                <a:spcPct val="0"/>
              </a:spcAft>
            </a:pPr>
            <a:r>
              <a:rPr lang="en-US" b="1" dirty="0" smtClean="0">
                <a:latin typeface="Calibri" pitchFamily="34" charset="0"/>
                <a:ea typeface="Calibri" pitchFamily="34" charset="0"/>
                <a:cs typeface="Arial" pitchFamily="34" charset="0"/>
              </a:rPr>
              <a:t>-</a:t>
            </a:r>
            <a:r>
              <a:rPr lang="en-US" dirty="0" smtClean="0">
                <a:latin typeface="Calibri" pitchFamily="34" charset="0"/>
                <a:ea typeface="Calibri" pitchFamily="34" charset="0"/>
                <a:cs typeface="Arial" pitchFamily="34" charset="0"/>
              </a:rPr>
              <a:t> lower where this religion is traditional majority </a:t>
            </a:r>
            <a:endParaRPr lang="en-US" sz="2000" dirty="0" smtClean="0">
              <a:latin typeface="Arial" pitchFamily="34" charset="0"/>
              <a:cs typeface="Arial" pitchFamily="34" charset="0"/>
            </a:endParaRPr>
          </a:p>
          <a:p>
            <a:endParaRPr lang="en-US" dirty="0"/>
          </a:p>
        </p:txBody>
      </p:sp>
      <p:graphicFrame>
        <p:nvGraphicFramePr>
          <p:cNvPr id="6" name="Table 5"/>
          <p:cNvGraphicFramePr>
            <a:graphicFrameLocks noGrp="1"/>
          </p:cNvGraphicFramePr>
          <p:nvPr/>
        </p:nvGraphicFramePr>
        <p:xfrm>
          <a:off x="762000" y="1371599"/>
          <a:ext cx="7696199" cy="3810001"/>
        </p:xfrm>
        <a:graphic>
          <a:graphicData uri="http://schemas.openxmlformats.org/drawingml/2006/table">
            <a:tbl>
              <a:tblPr>
                <a:tableStyleId>{3C2FFA5D-87B4-456A-9821-1D502468CF0F}</a:tableStyleId>
              </a:tblPr>
              <a:tblGrid>
                <a:gridCol w="1421591"/>
                <a:gridCol w="1045768"/>
                <a:gridCol w="1045768"/>
                <a:gridCol w="1045768"/>
                <a:gridCol w="1045768"/>
                <a:gridCol w="1045768"/>
                <a:gridCol w="1045768"/>
              </a:tblGrid>
              <a:tr h="432955">
                <a:tc>
                  <a:txBody>
                    <a:bodyPr/>
                    <a:lstStyle/>
                    <a:p>
                      <a:pPr algn="l" fontAlgn="b"/>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err="1"/>
                        <a:t>RCath</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Prot</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err="1"/>
                        <a:t>EOrth</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err="1"/>
                        <a:t>Mslm</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Jew</a:t>
                      </a:r>
                      <a:endParaRPr lang="en-US" sz="2400" b="0" i="0" u="none" strike="noStrike" dirty="0">
                        <a:solidFill>
                          <a:srgbClr val="000000"/>
                        </a:solidFill>
                        <a:latin typeface="Calibri"/>
                      </a:endParaRPr>
                    </a:p>
                  </a:txBody>
                  <a:tcPr marL="0" marR="0" marT="0" marB="0" anchor="b"/>
                </a:tc>
                <a:tc>
                  <a:txBody>
                    <a:bodyPr/>
                    <a:lstStyle/>
                    <a:p>
                      <a:pPr algn="ctr" fontAlgn="b"/>
                      <a:r>
                        <a:rPr lang="en-US" sz="2400" u="none" strike="noStrike" dirty="0"/>
                        <a:t>None</a:t>
                      </a:r>
                      <a:endParaRPr lang="en-US" sz="2400" b="0" i="0" u="none" strike="noStrike" dirty="0">
                        <a:solidFill>
                          <a:srgbClr val="000000"/>
                        </a:solidFill>
                        <a:latin typeface="Calibri"/>
                      </a:endParaRPr>
                    </a:p>
                  </a:txBody>
                  <a:tcPr marL="0" marR="0" marT="0" marB="0" anchor="b"/>
                </a:tc>
              </a:tr>
              <a:tr h="562841">
                <a:tc>
                  <a:txBody>
                    <a:bodyPr/>
                    <a:lstStyle/>
                    <a:p>
                      <a:pPr algn="l" fontAlgn="t"/>
                      <a:r>
                        <a:rPr lang="en-US" sz="2400" u="none" strike="noStrike" dirty="0" err="1"/>
                        <a:t>Secur</a:t>
                      </a:r>
                      <a:endParaRPr lang="en-US" sz="2400" b="1" i="0" u="none" strike="noStrike" dirty="0">
                        <a:solidFill>
                          <a:srgbClr val="000000"/>
                        </a:solidFill>
                        <a:latin typeface="Calibri"/>
                      </a:endParaRPr>
                    </a:p>
                  </a:txBody>
                  <a:tcPr marL="0" marR="0" marT="0" marB="0" anchor="ctr"/>
                </a:tc>
                <a:tc>
                  <a:txBody>
                    <a:bodyPr/>
                    <a:lstStyle/>
                    <a:p>
                      <a:pPr algn="ctr" fontAlgn="t"/>
                      <a:r>
                        <a:rPr lang="en-US" sz="2000" b="1" i="1" u="none" strike="noStrike" dirty="0" smtClean="0">
                          <a:solidFill>
                            <a:srgbClr val="FF0000"/>
                          </a:solidFill>
                        </a:rPr>
                        <a:t>4.55+</a:t>
                      </a:r>
                      <a:endParaRPr lang="en-US" sz="2000" b="1" i="1" u="none" strike="noStrike" dirty="0">
                        <a:solidFill>
                          <a:srgbClr val="FF0000"/>
                        </a:solidFill>
                        <a:latin typeface="Calibri"/>
                      </a:endParaRPr>
                    </a:p>
                  </a:txBody>
                  <a:tcPr marL="0" marR="0" marT="0" marB="0" anchor="ctr"/>
                </a:tc>
                <a:tc>
                  <a:txBody>
                    <a:bodyPr/>
                    <a:lstStyle/>
                    <a:p>
                      <a:pPr algn="ctr" fontAlgn="t"/>
                      <a:r>
                        <a:rPr lang="en-US" sz="2000" u="none" strike="noStrike" dirty="0"/>
                        <a:t>4.511</a:t>
                      </a:r>
                      <a:endParaRPr lang="en-US" sz="2000" b="0" i="0" u="none" strike="noStrike" dirty="0">
                        <a:solidFill>
                          <a:srgbClr val="000000"/>
                        </a:solidFill>
                        <a:latin typeface="Calibri"/>
                      </a:endParaRPr>
                    </a:p>
                  </a:txBody>
                  <a:tcPr marL="0" marR="0" marT="0" marB="0" anchor="ctr"/>
                </a:tc>
                <a:tc>
                  <a:txBody>
                    <a:bodyPr/>
                    <a:lstStyle/>
                    <a:p>
                      <a:pPr algn="ctr" fontAlgn="t"/>
                      <a:r>
                        <a:rPr lang="en-US" sz="2000" u="none" strike="noStrike" dirty="0"/>
                        <a:t>4.59</a:t>
                      </a:r>
                      <a:endParaRPr lang="en-US" sz="2000" b="0" i="0" u="none" strike="noStrike" dirty="0">
                        <a:solidFill>
                          <a:srgbClr val="000000"/>
                        </a:solidFill>
                        <a:latin typeface="Calibri"/>
                      </a:endParaRPr>
                    </a:p>
                  </a:txBody>
                  <a:tcPr marL="0" marR="0" marT="0" marB="0" anchor="ctr"/>
                </a:tc>
                <a:tc>
                  <a:txBody>
                    <a:bodyPr/>
                    <a:lstStyle/>
                    <a:p>
                      <a:pPr algn="ctr" fontAlgn="t"/>
                      <a:r>
                        <a:rPr lang="en-US" sz="2000" u="none" strike="noStrike" dirty="0"/>
                        <a:t>4.56</a:t>
                      </a:r>
                      <a:endParaRPr lang="en-US" sz="2000" b="0" i="0" u="none" strike="noStrike" dirty="0">
                        <a:solidFill>
                          <a:srgbClr val="000000"/>
                        </a:solidFill>
                        <a:latin typeface="Calibri"/>
                      </a:endParaRPr>
                    </a:p>
                  </a:txBody>
                  <a:tcPr marL="0" marR="0" marT="0" marB="0" anchor="ctr"/>
                </a:tc>
                <a:tc>
                  <a:txBody>
                    <a:bodyPr/>
                    <a:lstStyle/>
                    <a:p>
                      <a:pPr algn="ctr" fontAlgn="t"/>
                      <a:r>
                        <a:rPr lang="en-US" sz="2000" u="none" strike="noStrike"/>
                        <a:t>4.556</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dirty="0"/>
                        <a:t>4.476</a:t>
                      </a:r>
                      <a:endParaRPr lang="en-US" sz="2000" b="0" i="0" u="none" strike="noStrike" dirty="0">
                        <a:solidFill>
                          <a:srgbClr val="000000"/>
                        </a:solidFill>
                        <a:latin typeface="Calibri"/>
                      </a:endParaRPr>
                    </a:p>
                  </a:txBody>
                  <a:tcPr marL="0" marR="0" marT="0" marB="0" anchor="ctr"/>
                </a:tc>
              </a:tr>
              <a:tr h="562841">
                <a:tc>
                  <a:txBody>
                    <a:bodyPr/>
                    <a:lstStyle/>
                    <a:p>
                      <a:pPr algn="l" fontAlgn="t"/>
                      <a:r>
                        <a:rPr lang="en-US" sz="2400" u="none" strike="noStrike" dirty="0" err="1"/>
                        <a:t>ConfTrad</a:t>
                      </a:r>
                      <a:endParaRPr lang="en-US" sz="2400" b="1" i="0" u="none" strike="noStrike" dirty="0">
                        <a:solidFill>
                          <a:srgbClr val="000000"/>
                        </a:solidFill>
                        <a:latin typeface="Calibri"/>
                      </a:endParaRPr>
                    </a:p>
                  </a:txBody>
                  <a:tcPr marL="0" marR="0" marT="0" marB="0" anchor="ctr"/>
                </a:tc>
                <a:tc>
                  <a:txBody>
                    <a:bodyPr/>
                    <a:lstStyle/>
                    <a:p>
                      <a:pPr algn="ctr" fontAlgn="t"/>
                      <a:r>
                        <a:rPr lang="en-US" sz="2000" u="none" strike="noStrike" dirty="0"/>
                        <a:t>4.105</a:t>
                      </a:r>
                      <a:endParaRPr lang="en-US" sz="2000" b="0" i="0" u="none" strike="noStrike" dirty="0">
                        <a:solidFill>
                          <a:srgbClr val="000000"/>
                        </a:solidFill>
                        <a:latin typeface="Calibri"/>
                      </a:endParaRPr>
                    </a:p>
                  </a:txBody>
                  <a:tcPr marL="0" marR="0" marT="0" marB="0" anchor="ctr"/>
                </a:tc>
                <a:tc>
                  <a:txBody>
                    <a:bodyPr/>
                    <a:lstStyle/>
                    <a:p>
                      <a:pPr algn="ctr" fontAlgn="t"/>
                      <a:r>
                        <a:rPr lang="en-US" sz="2000" u="none" strike="noStrike"/>
                        <a:t>4.118</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a:t>4.117</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dirty="0"/>
                        <a:t>3.945</a:t>
                      </a:r>
                      <a:endParaRPr lang="en-US" sz="2000" b="0" i="0" u="none" strike="noStrike" dirty="0">
                        <a:solidFill>
                          <a:srgbClr val="000000"/>
                        </a:solidFill>
                        <a:latin typeface="Calibri"/>
                      </a:endParaRPr>
                    </a:p>
                  </a:txBody>
                  <a:tcPr marL="0" marR="0" marT="0" marB="0" anchor="ctr"/>
                </a:tc>
                <a:tc>
                  <a:txBody>
                    <a:bodyPr/>
                    <a:lstStyle/>
                    <a:p>
                      <a:pPr algn="ctr" fontAlgn="t"/>
                      <a:r>
                        <a:rPr lang="en-US" sz="2000" b="1" i="1" u="none" strike="noStrike" dirty="0" smtClean="0">
                          <a:solidFill>
                            <a:srgbClr val="FF0000"/>
                          </a:solidFill>
                        </a:rPr>
                        <a:t>4.264-</a:t>
                      </a:r>
                      <a:endParaRPr lang="en-US" sz="2000" b="1" i="1" u="none" strike="noStrike" dirty="0">
                        <a:solidFill>
                          <a:srgbClr val="FF0000"/>
                        </a:solidFill>
                        <a:latin typeface="Calibri"/>
                      </a:endParaRPr>
                    </a:p>
                  </a:txBody>
                  <a:tcPr marL="0" marR="0" marT="0" marB="0" anchor="ctr"/>
                </a:tc>
                <a:tc>
                  <a:txBody>
                    <a:bodyPr/>
                    <a:lstStyle/>
                    <a:p>
                      <a:pPr algn="ctr" fontAlgn="t"/>
                      <a:r>
                        <a:rPr lang="en-US" sz="2000" u="none" strike="noStrike" dirty="0"/>
                        <a:t>3.986</a:t>
                      </a:r>
                      <a:endParaRPr lang="en-US" sz="2000" b="0" i="0" u="none" strike="noStrike" dirty="0">
                        <a:solidFill>
                          <a:srgbClr val="000000"/>
                        </a:solidFill>
                        <a:latin typeface="Calibri"/>
                      </a:endParaRPr>
                    </a:p>
                  </a:txBody>
                  <a:tcPr marL="0" marR="0" marT="0" marB="0" anchor="ctr"/>
                </a:tc>
              </a:tr>
              <a:tr h="562841">
                <a:tc>
                  <a:txBody>
                    <a:bodyPr/>
                    <a:lstStyle/>
                    <a:p>
                      <a:pPr algn="l" fontAlgn="t"/>
                      <a:r>
                        <a:rPr lang="en-US" sz="2400" u="none" strike="noStrike"/>
                        <a:t>SDirStim</a:t>
                      </a:r>
                      <a:endParaRPr lang="en-US" sz="2400" b="1" i="0" u="none" strike="noStrike">
                        <a:solidFill>
                          <a:srgbClr val="000000"/>
                        </a:solidFill>
                        <a:latin typeface="Calibri"/>
                      </a:endParaRPr>
                    </a:p>
                  </a:txBody>
                  <a:tcPr marL="0" marR="0" marT="0" marB="0" anchor="ctr"/>
                </a:tc>
                <a:tc>
                  <a:txBody>
                    <a:bodyPr/>
                    <a:lstStyle/>
                    <a:p>
                      <a:pPr algn="ctr" fontAlgn="t"/>
                      <a:r>
                        <a:rPr lang="en-US" sz="2000" u="none" strike="noStrike"/>
                        <a:t>3.757</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a:t>3.779</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a:t>3.746</a:t>
                      </a:r>
                      <a:endParaRPr lang="en-US" sz="2000" b="0" i="0" u="none" strike="noStrike">
                        <a:solidFill>
                          <a:srgbClr val="000000"/>
                        </a:solidFill>
                        <a:latin typeface="Calibri"/>
                      </a:endParaRPr>
                    </a:p>
                  </a:txBody>
                  <a:tcPr marL="0" marR="0" marT="0" marB="0" anchor="ctr"/>
                </a:tc>
                <a:tc>
                  <a:txBody>
                    <a:bodyPr/>
                    <a:lstStyle/>
                    <a:p>
                      <a:pPr algn="ctr" fontAlgn="t"/>
                      <a:r>
                        <a:rPr lang="en-US" sz="2000" b="1" i="1" u="none" strike="noStrike" dirty="0" smtClean="0">
                          <a:solidFill>
                            <a:srgbClr val="FF0000"/>
                          </a:solidFill>
                        </a:rPr>
                        <a:t>3.797-</a:t>
                      </a:r>
                      <a:endParaRPr lang="en-US" sz="2000" b="1" i="1" u="none" strike="noStrike" dirty="0">
                        <a:solidFill>
                          <a:srgbClr val="FF0000"/>
                        </a:solidFill>
                        <a:latin typeface="Calibri"/>
                      </a:endParaRPr>
                    </a:p>
                  </a:txBody>
                  <a:tcPr marL="0" marR="0" marT="0" marB="0" anchor="ctr"/>
                </a:tc>
                <a:tc>
                  <a:txBody>
                    <a:bodyPr/>
                    <a:lstStyle/>
                    <a:p>
                      <a:pPr algn="ctr" fontAlgn="t"/>
                      <a:r>
                        <a:rPr lang="en-US" sz="2000" b="0" u="none" strike="noStrike" dirty="0"/>
                        <a:t>3.625</a:t>
                      </a:r>
                      <a:endParaRPr lang="en-US" sz="2000" b="0" i="0" u="none" strike="noStrike" dirty="0">
                        <a:solidFill>
                          <a:srgbClr val="000000"/>
                        </a:solidFill>
                        <a:latin typeface="Calibri"/>
                      </a:endParaRPr>
                    </a:p>
                  </a:txBody>
                  <a:tcPr marL="0" marR="0" marT="0" marB="0" anchor="ctr"/>
                </a:tc>
                <a:tc>
                  <a:txBody>
                    <a:bodyPr/>
                    <a:lstStyle/>
                    <a:p>
                      <a:pPr algn="ctr" fontAlgn="t"/>
                      <a:r>
                        <a:rPr lang="en-US" sz="2000" u="none" strike="noStrike" dirty="0"/>
                        <a:t>3.864</a:t>
                      </a:r>
                      <a:endParaRPr lang="en-US" sz="2000" b="0" i="0" u="none" strike="noStrike" dirty="0">
                        <a:solidFill>
                          <a:srgbClr val="000000"/>
                        </a:solidFill>
                        <a:latin typeface="Calibri"/>
                      </a:endParaRPr>
                    </a:p>
                  </a:txBody>
                  <a:tcPr marL="0" marR="0" marT="0" marB="0" anchor="ctr"/>
                </a:tc>
              </a:tr>
              <a:tr h="562841">
                <a:tc>
                  <a:txBody>
                    <a:bodyPr/>
                    <a:lstStyle/>
                    <a:p>
                      <a:pPr algn="l" fontAlgn="t"/>
                      <a:r>
                        <a:rPr lang="en-US" sz="2400" u="none" strike="noStrike" dirty="0" err="1"/>
                        <a:t>Hedon</a:t>
                      </a:r>
                      <a:endParaRPr lang="en-US" sz="2400" b="1" i="0" u="none" strike="noStrike" dirty="0">
                        <a:solidFill>
                          <a:srgbClr val="000000"/>
                        </a:solidFill>
                        <a:latin typeface="Calibri"/>
                      </a:endParaRPr>
                    </a:p>
                  </a:txBody>
                  <a:tcPr marL="0" marR="0" marT="0" marB="0" anchor="ctr"/>
                </a:tc>
                <a:tc>
                  <a:txBody>
                    <a:bodyPr/>
                    <a:lstStyle/>
                    <a:p>
                      <a:pPr algn="ctr" fontAlgn="t"/>
                      <a:r>
                        <a:rPr lang="en-US" sz="2000" u="none" strike="noStrike"/>
                        <a:t>3.698</a:t>
                      </a:r>
                      <a:endParaRPr lang="en-US" sz="2000" b="0" i="0" u="none" strike="noStrike">
                        <a:solidFill>
                          <a:srgbClr val="000000"/>
                        </a:solidFill>
                        <a:latin typeface="Calibri"/>
                      </a:endParaRPr>
                    </a:p>
                  </a:txBody>
                  <a:tcPr marL="0" marR="0" marT="0" marB="0" anchor="ctr"/>
                </a:tc>
                <a:tc>
                  <a:txBody>
                    <a:bodyPr/>
                    <a:lstStyle/>
                    <a:p>
                      <a:pPr algn="ctr" fontAlgn="t"/>
                      <a:r>
                        <a:rPr lang="en-US" sz="2000" b="1" i="1" u="none" strike="noStrike" dirty="0" smtClean="0">
                          <a:solidFill>
                            <a:srgbClr val="FF0000"/>
                          </a:solidFill>
                        </a:rPr>
                        <a:t>3.672-</a:t>
                      </a:r>
                      <a:endParaRPr lang="en-US" sz="2000" b="1" i="1" u="none" strike="noStrike" dirty="0">
                        <a:solidFill>
                          <a:srgbClr val="FF0000"/>
                        </a:solidFill>
                        <a:latin typeface="Calibri"/>
                      </a:endParaRPr>
                    </a:p>
                  </a:txBody>
                  <a:tcPr marL="0" marR="0" marT="0" marB="0" anchor="ctr"/>
                </a:tc>
                <a:tc>
                  <a:txBody>
                    <a:bodyPr/>
                    <a:lstStyle/>
                    <a:p>
                      <a:pPr algn="ctr" fontAlgn="t"/>
                      <a:r>
                        <a:rPr lang="en-US" sz="2000" u="none" strike="noStrike"/>
                        <a:t>3.68</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a:t>3.793</a:t>
                      </a:r>
                      <a:endParaRPr lang="en-US" sz="2000" b="0" i="0" u="none" strike="noStrike">
                        <a:solidFill>
                          <a:srgbClr val="000000"/>
                        </a:solidFill>
                        <a:latin typeface="Calibri"/>
                      </a:endParaRPr>
                    </a:p>
                  </a:txBody>
                  <a:tcPr marL="0" marR="0" marT="0" marB="0" anchor="ctr"/>
                </a:tc>
                <a:tc>
                  <a:txBody>
                    <a:bodyPr/>
                    <a:lstStyle/>
                    <a:p>
                      <a:pPr algn="ctr" fontAlgn="t"/>
                      <a:r>
                        <a:rPr lang="en-US" sz="2000" b="1" i="1" u="none" strike="noStrike" dirty="0" smtClean="0">
                          <a:solidFill>
                            <a:srgbClr val="FF0000"/>
                          </a:solidFill>
                        </a:rPr>
                        <a:t>3.489-</a:t>
                      </a:r>
                      <a:endParaRPr lang="en-US" sz="2000" b="1" i="1" u="none" strike="noStrike" dirty="0">
                        <a:solidFill>
                          <a:srgbClr val="FF0000"/>
                        </a:solidFill>
                        <a:latin typeface="Calibri"/>
                      </a:endParaRPr>
                    </a:p>
                  </a:txBody>
                  <a:tcPr marL="0" marR="0" marT="0" marB="0" anchor="ctr"/>
                </a:tc>
                <a:tc>
                  <a:txBody>
                    <a:bodyPr/>
                    <a:lstStyle/>
                    <a:p>
                      <a:pPr algn="ctr" fontAlgn="t"/>
                      <a:r>
                        <a:rPr lang="en-US" sz="2000" u="none" strike="noStrike" dirty="0"/>
                        <a:t>3.728</a:t>
                      </a:r>
                      <a:endParaRPr lang="en-US" sz="2000" b="0" i="0" u="none" strike="noStrike" dirty="0">
                        <a:solidFill>
                          <a:srgbClr val="000000"/>
                        </a:solidFill>
                        <a:latin typeface="Calibri"/>
                      </a:endParaRPr>
                    </a:p>
                  </a:txBody>
                  <a:tcPr marL="0" marR="0" marT="0" marB="0" anchor="ctr"/>
                </a:tc>
              </a:tr>
              <a:tr h="562841">
                <a:tc>
                  <a:txBody>
                    <a:bodyPr/>
                    <a:lstStyle/>
                    <a:p>
                      <a:pPr algn="l" fontAlgn="t"/>
                      <a:r>
                        <a:rPr lang="en-US" sz="2400" u="none" strike="noStrike" dirty="0" err="1"/>
                        <a:t>PowAch</a:t>
                      </a:r>
                      <a:endParaRPr lang="en-US" sz="2400" b="1" i="0" u="none" strike="noStrike" dirty="0">
                        <a:solidFill>
                          <a:srgbClr val="000000"/>
                        </a:solidFill>
                        <a:latin typeface="Calibri"/>
                      </a:endParaRPr>
                    </a:p>
                  </a:txBody>
                  <a:tcPr marL="0" marR="0" marT="0" marB="0" anchor="ctr"/>
                </a:tc>
                <a:tc>
                  <a:txBody>
                    <a:bodyPr/>
                    <a:lstStyle/>
                    <a:p>
                      <a:pPr algn="ctr" fontAlgn="t"/>
                      <a:r>
                        <a:rPr lang="en-US" sz="2000" b="1" i="1" u="none" strike="noStrike" dirty="0" smtClean="0">
                          <a:solidFill>
                            <a:srgbClr val="FF0000"/>
                          </a:solidFill>
                        </a:rPr>
                        <a:t>3.46-</a:t>
                      </a:r>
                      <a:endParaRPr lang="en-US" sz="2000" b="1" i="1" u="none" strike="noStrike" dirty="0">
                        <a:solidFill>
                          <a:srgbClr val="FF0000"/>
                        </a:solidFill>
                        <a:latin typeface="Calibri"/>
                      </a:endParaRPr>
                    </a:p>
                  </a:txBody>
                  <a:tcPr marL="0" marR="0" marT="0" marB="0" anchor="ctr"/>
                </a:tc>
                <a:tc>
                  <a:txBody>
                    <a:bodyPr/>
                    <a:lstStyle/>
                    <a:p>
                      <a:pPr algn="ctr" fontAlgn="t"/>
                      <a:r>
                        <a:rPr lang="en-US" sz="2000" u="none" strike="noStrike"/>
                        <a:t>3.428</a:t>
                      </a:r>
                      <a:endParaRPr lang="en-US" sz="2000" b="0" i="0" u="none" strike="noStrike">
                        <a:solidFill>
                          <a:srgbClr val="000000"/>
                        </a:solidFill>
                        <a:latin typeface="Calibri"/>
                      </a:endParaRPr>
                    </a:p>
                  </a:txBody>
                  <a:tcPr marL="0" marR="0" marT="0" marB="0" anchor="ctr"/>
                </a:tc>
                <a:tc>
                  <a:txBody>
                    <a:bodyPr/>
                    <a:lstStyle/>
                    <a:p>
                      <a:pPr algn="ctr" fontAlgn="t"/>
                      <a:r>
                        <a:rPr lang="en-US" sz="2000" b="1" i="1" u="none" strike="noStrike" dirty="0" smtClean="0">
                          <a:solidFill>
                            <a:srgbClr val="FF0000"/>
                          </a:solidFill>
                        </a:rPr>
                        <a:t>3.521-</a:t>
                      </a:r>
                      <a:endParaRPr lang="en-US" sz="2000" b="1" i="1" u="none" strike="noStrike" dirty="0">
                        <a:solidFill>
                          <a:srgbClr val="FF0000"/>
                        </a:solidFill>
                        <a:latin typeface="Calibri"/>
                      </a:endParaRPr>
                    </a:p>
                  </a:txBody>
                  <a:tcPr marL="0" marR="0" marT="0" marB="0" anchor="ctr"/>
                </a:tc>
                <a:tc>
                  <a:txBody>
                    <a:bodyPr/>
                    <a:lstStyle/>
                    <a:p>
                      <a:pPr algn="ctr" fontAlgn="t"/>
                      <a:r>
                        <a:rPr lang="en-US" sz="2000" u="none" strike="noStrike"/>
                        <a:t>3.669</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a:t>3.526</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dirty="0"/>
                        <a:t>3.421</a:t>
                      </a:r>
                      <a:endParaRPr lang="en-US" sz="2000" b="0" i="0" u="none" strike="noStrike" dirty="0">
                        <a:solidFill>
                          <a:srgbClr val="000000"/>
                        </a:solidFill>
                        <a:latin typeface="Calibri"/>
                      </a:endParaRPr>
                    </a:p>
                  </a:txBody>
                  <a:tcPr marL="0" marR="0" marT="0" marB="0" anchor="ctr"/>
                </a:tc>
              </a:tr>
              <a:tr h="562841">
                <a:tc>
                  <a:txBody>
                    <a:bodyPr/>
                    <a:lstStyle/>
                    <a:p>
                      <a:pPr algn="l" fontAlgn="t"/>
                      <a:r>
                        <a:rPr lang="en-US" sz="2400" u="none" strike="noStrike" dirty="0" err="1"/>
                        <a:t>UnivBene</a:t>
                      </a:r>
                      <a:endParaRPr lang="en-US" sz="2400" b="1" i="0" u="none" strike="noStrike" dirty="0">
                        <a:solidFill>
                          <a:srgbClr val="000000"/>
                        </a:solidFill>
                        <a:latin typeface="Calibri"/>
                      </a:endParaRPr>
                    </a:p>
                  </a:txBody>
                  <a:tcPr marL="0" marR="0" marT="0" marB="0" anchor="ctr"/>
                </a:tc>
                <a:tc>
                  <a:txBody>
                    <a:bodyPr/>
                    <a:lstStyle/>
                    <a:p>
                      <a:pPr algn="ctr" fontAlgn="t"/>
                      <a:r>
                        <a:rPr lang="en-US" sz="2000" b="1" i="1" u="none" strike="noStrike" dirty="0" smtClean="0">
                          <a:solidFill>
                            <a:srgbClr val="FF0000"/>
                          </a:solidFill>
                        </a:rPr>
                        <a:t>4.508</a:t>
                      </a:r>
                      <a:r>
                        <a:rPr lang="en-US" sz="2000" b="1" i="1" u="none" strike="noStrike" baseline="-25000" dirty="0" smtClean="0">
                          <a:solidFill>
                            <a:srgbClr val="FF0000"/>
                          </a:solidFill>
                        </a:rPr>
                        <a:t>-</a:t>
                      </a:r>
                      <a:endParaRPr lang="en-US" sz="2000" b="1" i="1" u="none" strike="noStrike" dirty="0">
                        <a:solidFill>
                          <a:srgbClr val="FF0000"/>
                        </a:solidFill>
                        <a:latin typeface="Calibri"/>
                      </a:endParaRPr>
                    </a:p>
                  </a:txBody>
                  <a:tcPr marL="0" marR="0" marT="0" marB="0" anchor="ctr"/>
                </a:tc>
                <a:tc>
                  <a:txBody>
                    <a:bodyPr/>
                    <a:lstStyle/>
                    <a:p>
                      <a:pPr algn="ctr" fontAlgn="t"/>
                      <a:r>
                        <a:rPr lang="en-US" sz="2000" i="1" u="none" strike="noStrike" dirty="0" smtClean="0"/>
                        <a:t>4.561-</a:t>
                      </a:r>
                      <a:endParaRPr lang="en-US" sz="2000" b="0" i="1" u="none" strike="noStrike" dirty="0">
                        <a:solidFill>
                          <a:srgbClr val="000000"/>
                        </a:solidFill>
                        <a:latin typeface="Calibri"/>
                      </a:endParaRPr>
                    </a:p>
                  </a:txBody>
                  <a:tcPr marL="0" marR="0" marT="0" marB="0" anchor="ctr"/>
                </a:tc>
                <a:tc>
                  <a:txBody>
                    <a:bodyPr/>
                    <a:lstStyle/>
                    <a:p>
                      <a:pPr algn="ctr" fontAlgn="t"/>
                      <a:r>
                        <a:rPr lang="en-US" sz="2000" b="1" i="1" u="none" strike="noStrike" dirty="0" smtClean="0">
                          <a:solidFill>
                            <a:srgbClr val="FF0000"/>
                          </a:solidFill>
                        </a:rPr>
                        <a:t>4.459-</a:t>
                      </a:r>
                      <a:endParaRPr lang="en-US" sz="2000" b="1" i="1" u="none" strike="noStrike" dirty="0">
                        <a:solidFill>
                          <a:srgbClr val="FF0000"/>
                        </a:solidFill>
                        <a:latin typeface="Calibri"/>
                      </a:endParaRPr>
                    </a:p>
                  </a:txBody>
                  <a:tcPr marL="0" marR="0" marT="0" marB="0" anchor="ctr"/>
                </a:tc>
                <a:tc>
                  <a:txBody>
                    <a:bodyPr/>
                    <a:lstStyle/>
                    <a:p>
                      <a:pPr algn="ctr" fontAlgn="t"/>
                      <a:r>
                        <a:rPr lang="en-US" sz="2000" u="none" strike="noStrike"/>
                        <a:t>4.432</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a:t>4.514</a:t>
                      </a:r>
                      <a:endParaRPr lang="en-US" sz="2000" b="0" i="0" u="none" strike="noStrike">
                        <a:solidFill>
                          <a:srgbClr val="000000"/>
                        </a:solidFill>
                        <a:latin typeface="Calibri"/>
                      </a:endParaRPr>
                    </a:p>
                  </a:txBody>
                  <a:tcPr marL="0" marR="0" marT="0" marB="0" anchor="ctr"/>
                </a:tc>
                <a:tc>
                  <a:txBody>
                    <a:bodyPr/>
                    <a:lstStyle/>
                    <a:p>
                      <a:pPr algn="ctr" fontAlgn="t"/>
                      <a:r>
                        <a:rPr lang="en-US" sz="2000" u="none" strike="noStrike" dirty="0"/>
                        <a:t>4.553</a:t>
                      </a:r>
                      <a:endParaRPr lang="en-US" sz="2000" b="0" i="0" u="none" strike="noStrike" dirty="0">
                        <a:solidFill>
                          <a:srgbClr val="000000"/>
                        </a:solidFill>
                        <a:latin typeface="Calibri"/>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3" cstate="print"/>
          <a:srcRect b="28500"/>
          <a:stretch>
            <a:fillRect/>
          </a:stretch>
        </p:blipFill>
        <p:spPr bwMode="auto">
          <a:xfrm>
            <a:off x="447675" y="0"/>
            <a:ext cx="8248650" cy="6858000"/>
          </a:xfrm>
          <a:prstGeom prst="rect">
            <a:avLst/>
          </a:prstGeom>
          <a:noFill/>
          <a:ln w="9525">
            <a:noFill/>
            <a:miter lim="800000"/>
            <a:headEnd/>
            <a:tailEnd/>
          </a:ln>
        </p:spPr>
      </p:pic>
      <p:sp>
        <p:nvSpPr>
          <p:cNvPr id="7" name="TextBox 6"/>
          <p:cNvSpPr txBox="1"/>
          <p:nvPr/>
        </p:nvSpPr>
        <p:spPr>
          <a:xfrm>
            <a:off x="838200" y="533400"/>
            <a:ext cx="2971800" cy="400110"/>
          </a:xfrm>
          <a:prstGeom prst="rect">
            <a:avLst/>
          </a:prstGeom>
          <a:noFill/>
        </p:spPr>
        <p:txBody>
          <a:bodyPr wrap="square" rtlCol="0">
            <a:spAutoFit/>
          </a:bodyPr>
          <a:lstStyle/>
          <a:p>
            <a:r>
              <a:rPr lang="en-US" sz="2000" b="1" dirty="0" smtClean="0"/>
              <a:t>33 ESS Countries in Study</a:t>
            </a:r>
            <a:endParaRPr lang="en-US" b="1" dirty="0"/>
          </a:p>
        </p:txBody>
      </p:sp>
      <p:sp>
        <p:nvSpPr>
          <p:cNvPr id="10" name="Oval 9"/>
          <p:cNvSpPr/>
          <p:nvPr/>
        </p:nvSpPr>
        <p:spPr>
          <a:xfrm>
            <a:off x="6019800" y="1676400"/>
            <a:ext cx="3124200" cy="1981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10400" y="2514600"/>
            <a:ext cx="1143000" cy="381000"/>
          </a:xfrm>
          <a:prstGeom prst="rect">
            <a:avLst/>
          </a:prstGeom>
          <a:noFill/>
        </p:spPr>
        <p:txBody>
          <a:bodyPr wrap="square" rtlCol="0">
            <a:spAutoFit/>
          </a:bodyPr>
          <a:lstStyle/>
          <a:p>
            <a:r>
              <a:rPr lang="en-US" b="1" dirty="0" smtClean="0"/>
              <a:t>Russia</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600" b="1" dirty="0" smtClean="0">
                <a:solidFill>
                  <a:srgbClr val="7030A0"/>
                </a:solidFill>
              </a:rPr>
              <a:t>Countries by Historically Dominant Religion</a:t>
            </a:r>
            <a:endParaRPr lang="en-US" sz="3600" b="1" dirty="0">
              <a:solidFill>
                <a:srgbClr val="7030A0"/>
              </a:solidFill>
            </a:endParaRPr>
          </a:p>
        </p:txBody>
      </p:sp>
      <p:sp>
        <p:nvSpPr>
          <p:cNvPr id="3" name="Content Placeholder 2"/>
          <p:cNvSpPr>
            <a:spLocks noGrp="1"/>
          </p:cNvSpPr>
          <p:nvPr>
            <p:ph sz="half" idx="1"/>
          </p:nvPr>
        </p:nvSpPr>
        <p:spPr>
          <a:xfrm>
            <a:off x="381000" y="914400"/>
            <a:ext cx="2819400" cy="5257800"/>
          </a:xfrm>
        </p:spPr>
        <p:txBody>
          <a:bodyPr>
            <a:normAutofit fontScale="62500" lnSpcReduction="20000"/>
          </a:bodyPr>
          <a:lstStyle/>
          <a:p>
            <a:pPr>
              <a:buNone/>
            </a:pPr>
            <a:r>
              <a:rPr lang="en-US" sz="4200" dirty="0" smtClean="0"/>
              <a:t>Roman Catholicism</a:t>
            </a:r>
          </a:p>
          <a:p>
            <a:pPr>
              <a:spcBef>
                <a:spcPts val="400"/>
              </a:spcBef>
              <a:buNone/>
            </a:pPr>
            <a:r>
              <a:rPr lang="en-US" sz="3200" dirty="0" smtClean="0"/>
              <a:t>Austria </a:t>
            </a:r>
          </a:p>
          <a:p>
            <a:pPr>
              <a:spcBef>
                <a:spcPts val="400"/>
              </a:spcBef>
              <a:buNone/>
            </a:pPr>
            <a:r>
              <a:rPr lang="en-US" sz="3200" dirty="0" smtClean="0"/>
              <a:t>Belgium</a:t>
            </a:r>
          </a:p>
          <a:p>
            <a:pPr>
              <a:spcBef>
                <a:spcPts val="400"/>
              </a:spcBef>
              <a:buNone/>
            </a:pPr>
            <a:r>
              <a:rPr lang="en-US" sz="3200" dirty="0" smtClean="0"/>
              <a:t>Croatia</a:t>
            </a:r>
          </a:p>
          <a:p>
            <a:pPr>
              <a:spcBef>
                <a:spcPts val="400"/>
              </a:spcBef>
              <a:buNone/>
            </a:pPr>
            <a:r>
              <a:rPr lang="en-US" sz="3200" dirty="0" smtClean="0"/>
              <a:t>Czech Republic</a:t>
            </a:r>
          </a:p>
          <a:p>
            <a:pPr>
              <a:spcBef>
                <a:spcPts val="400"/>
              </a:spcBef>
              <a:buNone/>
            </a:pPr>
            <a:r>
              <a:rPr lang="en-US" sz="3200" dirty="0" smtClean="0"/>
              <a:t>France</a:t>
            </a:r>
          </a:p>
          <a:p>
            <a:pPr>
              <a:spcBef>
                <a:spcPts val="400"/>
              </a:spcBef>
              <a:buNone/>
            </a:pPr>
            <a:r>
              <a:rPr lang="en-US" sz="3200" dirty="0" smtClean="0"/>
              <a:t>Hungary</a:t>
            </a:r>
          </a:p>
          <a:p>
            <a:pPr>
              <a:spcBef>
                <a:spcPts val="400"/>
              </a:spcBef>
              <a:buNone/>
            </a:pPr>
            <a:r>
              <a:rPr lang="en-US" sz="3200" dirty="0" smtClean="0"/>
              <a:t>Ireland</a:t>
            </a:r>
          </a:p>
          <a:p>
            <a:pPr>
              <a:spcBef>
                <a:spcPts val="400"/>
              </a:spcBef>
              <a:buNone/>
            </a:pPr>
            <a:r>
              <a:rPr lang="en-US" sz="3200" dirty="0" smtClean="0"/>
              <a:t>Italy</a:t>
            </a:r>
          </a:p>
          <a:p>
            <a:pPr>
              <a:spcBef>
                <a:spcPts val="400"/>
              </a:spcBef>
              <a:buNone/>
            </a:pPr>
            <a:r>
              <a:rPr lang="en-US" sz="3200" dirty="0" smtClean="0"/>
              <a:t>Lithuania</a:t>
            </a:r>
          </a:p>
          <a:p>
            <a:pPr>
              <a:spcBef>
                <a:spcPts val="400"/>
              </a:spcBef>
              <a:buNone/>
            </a:pPr>
            <a:r>
              <a:rPr lang="en-US" sz="3200" dirty="0" smtClean="0"/>
              <a:t>Luxembourg</a:t>
            </a:r>
          </a:p>
          <a:p>
            <a:pPr>
              <a:spcBef>
                <a:spcPts val="400"/>
              </a:spcBef>
              <a:buNone/>
            </a:pPr>
            <a:r>
              <a:rPr lang="en-US" sz="3200" dirty="0" smtClean="0"/>
              <a:t>Poland</a:t>
            </a:r>
          </a:p>
          <a:p>
            <a:pPr>
              <a:spcBef>
                <a:spcPts val="400"/>
              </a:spcBef>
              <a:buNone/>
            </a:pPr>
            <a:r>
              <a:rPr lang="en-US" sz="3200" dirty="0" smtClean="0"/>
              <a:t>Portugal</a:t>
            </a:r>
          </a:p>
          <a:p>
            <a:pPr>
              <a:spcBef>
                <a:spcPts val="400"/>
              </a:spcBef>
              <a:buNone/>
            </a:pPr>
            <a:r>
              <a:rPr lang="en-US" sz="3200" dirty="0" smtClean="0"/>
              <a:t>Slovenia</a:t>
            </a:r>
          </a:p>
          <a:p>
            <a:pPr>
              <a:spcBef>
                <a:spcPts val="400"/>
              </a:spcBef>
              <a:buNone/>
            </a:pPr>
            <a:r>
              <a:rPr lang="en-US" sz="3200" dirty="0" smtClean="0"/>
              <a:t>Slovakia</a:t>
            </a:r>
          </a:p>
          <a:p>
            <a:pPr>
              <a:spcBef>
                <a:spcPts val="400"/>
              </a:spcBef>
              <a:buNone/>
            </a:pPr>
            <a:r>
              <a:rPr lang="en-US" sz="3200" dirty="0" smtClean="0"/>
              <a:t>Spain</a:t>
            </a:r>
          </a:p>
          <a:p>
            <a:pPr>
              <a:spcBef>
                <a:spcPts val="400"/>
              </a:spcBef>
              <a:buNone/>
            </a:pPr>
            <a:r>
              <a:rPr lang="en-US" sz="3200" dirty="0" smtClean="0"/>
              <a:t>Switzerland</a:t>
            </a:r>
            <a:endParaRPr lang="en-US" sz="2900" dirty="0" smtClean="0"/>
          </a:p>
        </p:txBody>
      </p:sp>
      <p:sp>
        <p:nvSpPr>
          <p:cNvPr id="4" name="Content Placeholder 3"/>
          <p:cNvSpPr>
            <a:spLocks noGrp="1"/>
          </p:cNvSpPr>
          <p:nvPr>
            <p:ph sz="half" idx="2"/>
          </p:nvPr>
        </p:nvSpPr>
        <p:spPr>
          <a:xfrm>
            <a:off x="3505200" y="939084"/>
            <a:ext cx="5410200" cy="4525963"/>
          </a:xfrm>
        </p:spPr>
        <p:txBody>
          <a:bodyPr>
            <a:normAutofit fontScale="62500" lnSpcReduction="20000"/>
          </a:bodyPr>
          <a:lstStyle/>
          <a:p>
            <a:pPr>
              <a:buNone/>
            </a:pPr>
            <a:r>
              <a:rPr lang="en-US" sz="4200" dirty="0" smtClean="0"/>
              <a:t>Protestantism           Eastern Orthodoxy</a:t>
            </a:r>
          </a:p>
          <a:p>
            <a:pPr>
              <a:buNone/>
            </a:pPr>
            <a:r>
              <a:rPr lang="en-US" sz="3200" dirty="0" smtClean="0"/>
              <a:t>Denmark		Bulgaria</a:t>
            </a:r>
          </a:p>
          <a:p>
            <a:pPr>
              <a:spcBef>
                <a:spcPts val="400"/>
              </a:spcBef>
              <a:buNone/>
            </a:pPr>
            <a:r>
              <a:rPr lang="en-US" sz="3200" dirty="0" smtClean="0"/>
              <a:t>Estonia			Cyprus</a:t>
            </a:r>
          </a:p>
          <a:p>
            <a:pPr>
              <a:buNone/>
            </a:pPr>
            <a:r>
              <a:rPr lang="en-US" sz="3200" dirty="0" smtClean="0"/>
              <a:t>Finland			Greece</a:t>
            </a:r>
          </a:p>
          <a:p>
            <a:pPr>
              <a:buNone/>
            </a:pPr>
            <a:r>
              <a:rPr lang="en-US" sz="3200" dirty="0" smtClean="0"/>
              <a:t>Germany		Romania</a:t>
            </a:r>
          </a:p>
          <a:p>
            <a:pPr>
              <a:buNone/>
            </a:pPr>
            <a:r>
              <a:rPr lang="en-US" sz="3200" dirty="0" smtClean="0"/>
              <a:t>Latvia			Russia</a:t>
            </a:r>
          </a:p>
          <a:p>
            <a:pPr>
              <a:buNone/>
            </a:pPr>
            <a:r>
              <a:rPr lang="en-US" sz="3200" dirty="0" smtClean="0"/>
              <a:t>Netherlands		Ukraine</a:t>
            </a:r>
          </a:p>
          <a:p>
            <a:pPr>
              <a:buNone/>
            </a:pPr>
            <a:r>
              <a:rPr lang="en-US" sz="3200" dirty="0" smtClean="0"/>
              <a:t>Norway</a:t>
            </a:r>
          </a:p>
          <a:p>
            <a:pPr>
              <a:buNone/>
            </a:pPr>
            <a:r>
              <a:rPr lang="en-US" sz="3200" dirty="0" smtClean="0"/>
              <a:t>Sweden</a:t>
            </a:r>
          </a:p>
          <a:p>
            <a:pPr>
              <a:buNone/>
            </a:pPr>
            <a:r>
              <a:rPr lang="en-US" sz="3200" dirty="0" smtClean="0"/>
              <a:t>United Kingdom</a:t>
            </a:r>
          </a:p>
          <a:p>
            <a:pPr>
              <a:buNone/>
            </a:pPr>
            <a:endParaRPr lang="en-US" sz="2900" dirty="0" smtClean="0"/>
          </a:p>
          <a:p>
            <a:pPr>
              <a:buNone/>
            </a:pPr>
            <a:r>
              <a:rPr lang="en-US" sz="4200" dirty="0" smtClean="0"/>
              <a:t>Judaism		Islam</a:t>
            </a:r>
          </a:p>
          <a:p>
            <a:pPr>
              <a:buNone/>
            </a:pPr>
            <a:r>
              <a:rPr lang="en-US" sz="3200" dirty="0" smtClean="0"/>
              <a:t>Israel			Turkey</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b="1" dirty="0" smtClean="0">
                <a:solidFill>
                  <a:srgbClr val="7030A0"/>
                </a:solidFill>
              </a:rPr>
              <a:t>Religious Affiliations of Sample</a:t>
            </a:r>
            <a:endParaRPr lang="en-US" sz="4000" b="1" dirty="0">
              <a:solidFill>
                <a:srgbClr val="7030A0"/>
              </a:solidFill>
            </a:endParaRPr>
          </a:p>
        </p:txBody>
      </p:sp>
      <p:sp>
        <p:nvSpPr>
          <p:cNvPr id="3" name="Content Placeholder 2"/>
          <p:cNvSpPr>
            <a:spLocks noGrp="1"/>
          </p:cNvSpPr>
          <p:nvPr>
            <p:ph idx="1"/>
          </p:nvPr>
        </p:nvSpPr>
        <p:spPr>
          <a:xfrm>
            <a:off x="457200" y="838200"/>
            <a:ext cx="8229600" cy="5410200"/>
          </a:xfrm>
        </p:spPr>
        <p:txBody>
          <a:bodyPr>
            <a:normAutofit/>
          </a:bodyPr>
          <a:lstStyle/>
          <a:p>
            <a:r>
              <a:rPr lang="en-GB" dirty="0" smtClean="0"/>
              <a:t>Do you consider yourself as belonging to (identifying with) any particular religion or denomination? Yes/No</a:t>
            </a:r>
          </a:p>
          <a:p>
            <a:pPr>
              <a:spcBef>
                <a:spcPts val="1200"/>
              </a:spcBef>
            </a:pPr>
            <a:r>
              <a:rPr lang="en-GB" dirty="0" smtClean="0"/>
              <a:t>If yes: Which one? [open ended]</a:t>
            </a:r>
          </a:p>
          <a:p>
            <a:pPr marL="742950" lvl="2" indent="-342900">
              <a:spcBef>
                <a:spcPts val="1200"/>
              </a:spcBef>
              <a:spcAft>
                <a:spcPts val="600"/>
              </a:spcAft>
              <a:buNone/>
            </a:pPr>
            <a:r>
              <a:rPr lang="en-US" sz="2800" dirty="0" smtClean="0"/>
              <a:t>   No Religion 75,336	   Roman Catholics    61,607 </a:t>
            </a:r>
          </a:p>
          <a:p>
            <a:pPr marL="742950" lvl="2" indent="-342900">
              <a:spcBef>
                <a:spcPts val="1200"/>
              </a:spcBef>
              <a:spcAft>
                <a:spcPts val="600"/>
              </a:spcAft>
              <a:buNone/>
            </a:pPr>
            <a:r>
              <a:rPr lang="en-US" sz="2800" dirty="0" smtClean="0"/>
              <a:t>   Protestants 28,486 	   Eastern Orthodox   19,911</a:t>
            </a:r>
          </a:p>
          <a:p>
            <a:pPr marL="742950" lvl="2" indent="-342900">
              <a:spcBef>
                <a:spcPts val="1200"/>
              </a:spcBef>
              <a:spcAft>
                <a:spcPts val="600"/>
              </a:spcAft>
              <a:buNone/>
            </a:pPr>
            <a:r>
              <a:rPr lang="en-US" sz="2800" dirty="0" smtClean="0"/>
              <a:t>   Moslems      8,125	   Jews                            5,326 </a:t>
            </a:r>
          </a:p>
          <a:p>
            <a:pPr marL="742950" lvl="2" indent="-342900" algn="ctr">
              <a:spcBef>
                <a:spcPts val="1200"/>
              </a:spcBef>
              <a:spcAft>
                <a:spcPts val="600"/>
              </a:spcAft>
              <a:buNone/>
            </a:pPr>
            <a:r>
              <a:rPr lang="en-US" sz="2800" dirty="0" smtClean="0"/>
              <a:t>   Total N= </a:t>
            </a:r>
            <a:r>
              <a:rPr lang="en-US" sz="2800" dirty="0" smtClean="0"/>
              <a:t>198,791 </a:t>
            </a:r>
          </a:p>
          <a:p>
            <a:pPr marL="742950" lvl="2" indent="-342900" algn="ctr">
              <a:spcBef>
                <a:spcPts val="1200"/>
              </a:spcBef>
              <a:spcAft>
                <a:spcPts val="600"/>
              </a:spcAft>
              <a:buNone/>
            </a:pPr>
            <a:r>
              <a:rPr lang="en-US" dirty="0" smtClean="0"/>
              <a:t>(19333 missing or not classifiable in above categories)</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371475" y="-292100"/>
          <a:ext cx="9515475" cy="7150100"/>
        </p:xfrm>
        <a:graphic>
          <a:graphicData uri="http://schemas.openxmlformats.org/presentationml/2006/ole">
            <p:oleObj spid="_x0000_s33794" name="Slide" r:id="rId4" imgW="2369649" imgH="1778568" progId="PowerPoint.Slide.12">
              <p:embed/>
            </p:oleObj>
          </a:graphicData>
        </a:graphic>
      </p:graphicFrame>
      <p:sp>
        <p:nvSpPr>
          <p:cNvPr id="3" name="TextBox 2"/>
          <p:cNvSpPr txBox="1"/>
          <p:nvPr/>
        </p:nvSpPr>
        <p:spPr>
          <a:xfrm>
            <a:off x="152400" y="304800"/>
            <a:ext cx="2057400" cy="523220"/>
          </a:xfrm>
          <a:prstGeom prst="rect">
            <a:avLst/>
          </a:prstGeom>
          <a:noFill/>
        </p:spPr>
        <p:txBody>
          <a:bodyPr wrap="square" rtlCol="0">
            <a:spAutoFit/>
          </a:bodyPr>
          <a:lstStyle/>
          <a:p>
            <a:r>
              <a:rPr lang="en-US" sz="2800" b="1" dirty="0" smtClean="0">
                <a:solidFill>
                  <a:srgbClr val="7030A0"/>
                </a:solidFill>
              </a:rPr>
              <a:t>Basic Values</a:t>
            </a:r>
            <a:endParaRPr lang="en-US" b="1" dirty="0">
              <a:solidFill>
                <a:srgbClr val="7030A0"/>
              </a:solidFill>
            </a:endParaRPr>
          </a:p>
        </p:txBody>
      </p:sp>
      <p:sp>
        <p:nvSpPr>
          <p:cNvPr id="4" name="TextBox 3"/>
          <p:cNvSpPr txBox="1"/>
          <p:nvPr/>
        </p:nvSpPr>
        <p:spPr>
          <a:xfrm>
            <a:off x="6629400" y="304800"/>
            <a:ext cx="1981200" cy="523220"/>
          </a:xfrm>
          <a:prstGeom prst="rect">
            <a:avLst/>
          </a:prstGeom>
          <a:noFill/>
        </p:spPr>
        <p:txBody>
          <a:bodyPr wrap="square" rtlCol="0">
            <a:spAutoFit/>
          </a:bodyPr>
          <a:lstStyle/>
          <a:p>
            <a:r>
              <a:rPr lang="en-US" sz="2800" b="1" dirty="0" smtClean="0">
                <a:solidFill>
                  <a:srgbClr val="7030A0"/>
                </a:solidFill>
              </a:rPr>
              <a:t>Continuum</a:t>
            </a:r>
            <a:endParaRPr lang="en-US" sz="2000" b="1"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b="1" dirty="0" smtClean="0">
                <a:solidFill>
                  <a:srgbClr val="7030A0"/>
                </a:solidFill>
              </a:rPr>
              <a:t>Measuring Basic Values</a:t>
            </a:r>
            <a:endParaRPr lang="en-US" sz="4000" b="1" dirty="0">
              <a:solidFill>
                <a:srgbClr val="7030A0"/>
              </a:solidFill>
            </a:endParaRPr>
          </a:p>
        </p:txBody>
      </p:sp>
      <p:sp>
        <p:nvSpPr>
          <p:cNvPr id="3" name="Content Placeholder 2"/>
          <p:cNvSpPr>
            <a:spLocks noGrp="1"/>
          </p:cNvSpPr>
          <p:nvPr>
            <p:ph idx="1"/>
          </p:nvPr>
        </p:nvSpPr>
        <p:spPr>
          <a:xfrm>
            <a:off x="457200" y="685800"/>
            <a:ext cx="8305800" cy="5791200"/>
          </a:xfrm>
        </p:spPr>
        <p:txBody>
          <a:bodyPr>
            <a:normAutofit lnSpcReduction="10000"/>
          </a:bodyPr>
          <a:lstStyle/>
          <a:p>
            <a:pPr>
              <a:buClr>
                <a:srgbClr val="7030A0"/>
              </a:buClr>
              <a:buFont typeface="Wingdings" pitchFamily="2" charset="2"/>
              <a:buChar char="Ø"/>
            </a:pPr>
            <a:r>
              <a:rPr lang="en-US" sz="2800" dirty="0" smtClean="0"/>
              <a:t>21 PVQ style items to tap 10 basic values</a:t>
            </a:r>
          </a:p>
          <a:p>
            <a:pPr lvl="1">
              <a:buClr>
                <a:srgbClr val="7030A0"/>
              </a:buClr>
              <a:buFont typeface="Wingdings" pitchFamily="2" charset="2"/>
              <a:buChar char="Ø"/>
            </a:pPr>
            <a:r>
              <a:rPr lang="en-US" sz="2400" dirty="0" smtClean="0"/>
              <a:t>Describe a person in terms of his/her important goals</a:t>
            </a:r>
          </a:p>
          <a:p>
            <a:pPr lvl="1">
              <a:buClr>
                <a:srgbClr val="7030A0"/>
              </a:buClr>
              <a:buFont typeface="Wingdings" pitchFamily="2" charset="2"/>
              <a:buChar char="Ø"/>
            </a:pPr>
            <a:r>
              <a:rPr lang="en-US" sz="2400" dirty="0" smtClean="0"/>
              <a:t>“It is important to him/her to </a:t>
            </a:r>
            <a:r>
              <a:rPr lang="en-US" sz="2400" dirty="0"/>
              <a:t>have a good time and enjoy </a:t>
            </a:r>
            <a:r>
              <a:rPr lang="en-US" sz="2400" dirty="0" smtClean="0"/>
              <a:t>life“(Hedonism)</a:t>
            </a:r>
          </a:p>
          <a:p>
            <a:pPr lvl="1">
              <a:buClr>
                <a:srgbClr val="7030A0"/>
              </a:buClr>
              <a:buFont typeface="Wingdings" pitchFamily="2" charset="2"/>
              <a:buChar char="Ø"/>
            </a:pPr>
            <a:r>
              <a:rPr lang="en-US" sz="2400" dirty="0" smtClean="0"/>
              <a:t>Rate how similar to self: 6pt scale (not at all …… very)</a:t>
            </a:r>
          </a:p>
          <a:p>
            <a:pPr lvl="1">
              <a:buClr>
                <a:srgbClr val="7030A0"/>
              </a:buClr>
              <a:buFont typeface="Wingdings" pitchFamily="2" charset="2"/>
              <a:buChar char="Ø"/>
            </a:pPr>
            <a:r>
              <a:rPr lang="en-US" sz="2400" dirty="0" smtClean="0"/>
              <a:t>Reveals, how important the goal is to respondent</a:t>
            </a:r>
          </a:p>
          <a:p>
            <a:pPr>
              <a:buClr>
                <a:srgbClr val="7030A0"/>
              </a:buClr>
              <a:buFont typeface="Wingdings" pitchFamily="2" charset="2"/>
              <a:buChar char="Ø"/>
            </a:pPr>
            <a:r>
              <a:rPr lang="en-US" sz="2800" dirty="0" smtClean="0"/>
              <a:t>Analyze invariance of values across 6 religious groups with </a:t>
            </a:r>
            <a:r>
              <a:rPr lang="en-US" sz="2800" dirty="0" smtClean="0"/>
              <a:t>multi-group CFA</a:t>
            </a:r>
            <a:endParaRPr lang="en-US" sz="2800" dirty="0" smtClean="0"/>
          </a:p>
          <a:p>
            <a:pPr>
              <a:buClr>
                <a:srgbClr val="7030A0"/>
              </a:buClr>
              <a:buFont typeface="Wingdings" pitchFamily="2" charset="2"/>
              <a:buChar char="Ø"/>
            </a:pPr>
            <a:r>
              <a:rPr lang="en-US" sz="2800" dirty="0" smtClean="0"/>
              <a:t>Obtained partial scalar invariance after combining related values to form 6 </a:t>
            </a:r>
            <a:r>
              <a:rPr lang="en-US" sz="2800" dirty="0" smtClean="0"/>
              <a:t>values </a:t>
            </a:r>
            <a:endParaRPr lang="en-US" sz="2800" dirty="0" smtClean="0"/>
          </a:p>
          <a:p>
            <a:pPr>
              <a:buClr>
                <a:srgbClr val="7030A0"/>
              </a:buClr>
              <a:buFont typeface="Wingdings" pitchFamily="2" charset="2"/>
              <a:buChar char="Ø"/>
            </a:pPr>
            <a:r>
              <a:rPr lang="en-US" sz="2800" dirty="0" smtClean="0"/>
              <a:t>Permits comparison of group means</a:t>
            </a:r>
          </a:p>
          <a:p>
            <a:pPr>
              <a:buClr>
                <a:srgbClr val="7030A0"/>
              </a:buClr>
              <a:buFont typeface="Wingdings" pitchFamily="2" charset="2"/>
              <a:buChar char="Ø"/>
            </a:pPr>
            <a:r>
              <a:rPr lang="en-US" sz="2800" dirty="0" smtClean="0"/>
              <a:t>Used individually centered mean scores in analyses</a:t>
            </a:r>
          </a:p>
          <a:p>
            <a:pPr lvl="1">
              <a:buClr>
                <a:srgbClr val="7030A0"/>
              </a:buClr>
              <a:buFont typeface="Wingdings" pitchFamily="2" charset="2"/>
              <a:buChar char="Ø"/>
            </a:pPr>
            <a:r>
              <a:rPr lang="en-US" sz="2400" i="1" dirty="0" smtClean="0"/>
              <a:t>r </a:t>
            </a:r>
            <a:r>
              <a:rPr lang="en-US" sz="2400" dirty="0" smtClean="0"/>
              <a:t>&gt;.9 for correlations of each of 6 values with latent scores across groups (mean </a:t>
            </a:r>
            <a:r>
              <a:rPr lang="en-US" sz="2400" i="1" dirty="0" smtClean="0"/>
              <a:t>r</a:t>
            </a:r>
            <a:r>
              <a:rPr lang="en-US" sz="2400" dirty="0" smtClean="0"/>
              <a:t> = .96)</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371475" y="-292100"/>
          <a:ext cx="9515475" cy="7150100"/>
        </p:xfrm>
        <a:graphic>
          <a:graphicData uri="http://schemas.openxmlformats.org/presentationml/2006/ole">
            <p:oleObj spid="_x0000_s34818" name="Slide" r:id="rId4" imgW="1964390" imgH="1472017" progId="PowerPoint.Slide.12">
              <p:embed/>
            </p:oleObj>
          </a:graphicData>
        </a:graphic>
      </p:graphicFrame>
      <p:sp>
        <p:nvSpPr>
          <p:cNvPr id="3" name="TextBox 2"/>
          <p:cNvSpPr txBox="1"/>
          <p:nvPr/>
        </p:nvSpPr>
        <p:spPr>
          <a:xfrm>
            <a:off x="152400" y="304800"/>
            <a:ext cx="2057400" cy="523220"/>
          </a:xfrm>
          <a:prstGeom prst="rect">
            <a:avLst/>
          </a:prstGeom>
          <a:noFill/>
        </p:spPr>
        <p:txBody>
          <a:bodyPr wrap="square" rtlCol="0">
            <a:spAutoFit/>
          </a:bodyPr>
          <a:lstStyle/>
          <a:p>
            <a:r>
              <a:rPr lang="en-US" sz="2800" b="1" dirty="0" smtClean="0">
                <a:solidFill>
                  <a:srgbClr val="7030A0"/>
                </a:solidFill>
              </a:rPr>
              <a:t>Basic Values</a:t>
            </a:r>
            <a:endParaRPr lang="en-US" b="1"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3434</Words>
  <Application>Microsoft Office PowerPoint</Application>
  <PresentationFormat>On-screen Show (4:3)</PresentationFormat>
  <Paragraphs>978</Paragraphs>
  <Slides>31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Slide</vt:lpstr>
      <vt:lpstr>Does religion affect people’s basic values?  Comparing Roman Catholics, Protestants, Eastern Orthodox, Moslems, Jews and religiously  unaffiliated across 33 countries </vt:lpstr>
      <vt:lpstr>Questions</vt:lpstr>
      <vt:lpstr>Data Used</vt:lpstr>
      <vt:lpstr>Slide 4</vt:lpstr>
      <vt:lpstr>Countries by Historically Dominant Religion</vt:lpstr>
      <vt:lpstr>Religious Affiliations of Sample</vt:lpstr>
      <vt:lpstr>Slide 7</vt:lpstr>
      <vt:lpstr>Measuring Basic Values</vt:lpstr>
      <vt:lpstr>Slide 9</vt:lpstr>
      <vt:lpstr>Definitions of Values 1</vt:lpstr>
      <vt:lpstr>Definitions of Values 2</vt:lpstr>
      <vt:lpstr>Slide 12</vt:lpstr>
      <vt:lpstr>The Snapshot</vt:lpstr>
      <vt:lpstr>Distorted Lens?—Not Religion Itself?</vt:lpstr>
      <vt:lpstr>Changes in Order of Religion Groups</vt:lpstr>
      <vt:lpstr>Changes in Order of Religion Groups</vt:lpstr>
      <vt:lpstr>Changes in Strength of Religion Effects</vt:lpstr>
      <vt:lpstr>Distorted Lens?—Country Not Religion?</vt:lpstr>
      <vt:lpstr>Disentangling Country &amp; Religion</vt:lpstr>
      <vt:lpstr>Disentangling Country &amp; Religion: Method</vt:lpstr>
      <vt:lpstr>Slide 21</vt:lpstr>
      <vt:lpstr>Slide 22</vt:lpstr>
      <vt:lpstr>Changes in Strength of Religion Effects</vt:lpstr>
      <vt:lpstr>Changes in Religion Differences Due to Controls</vt:lpstr>
      <vt:lpstr>Group Differences Due to Religion</vt:lpstr>
      <vt:lpstr>Interactions with Majority Status</vt:lpstr>
      <vt:lpstr>Conclusions</vt:lpstr>
      <vt:lpstr>Conclusions 2</vt:lpstr>
      <vt:lpstr>Slide 29</vt:lpstr>
      <vt:lpstr>Correcting the Lens: Controlling Effects of Age, Education, Gender, Immigrant Status, Religiosity </vt:lpstr>
      <vt:lpstr>Slide 31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value priorities of Muslims, Roman Catholics, Protestants, Eastern Orthodox, Jews and religiously unaffiliated differ? </dc:title>
  <dc:creator>Shalom Schwartz</dc:creator>
  <cp:lastModifiedBy>Shalom Schwartz</cp:lastModifiedBy>
  <cp:revision>249</cp:revision>
  <dcterms:created xsi:type="dcterms:W3CDTF">2010-05-20T20:12:29Z</dcterms:created>
  <dcterms:modified xsi:type="dcterms:W3CDTF">2012-10-17T08:23:18Z</dcterms:modified>
</cp:coreProperties>
</file>