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7" r:id="rId2"/>
    <p:sldId id="315" r:id="rId3"/>
    <p:sldId id="292" r:id="rId4"/>
    <p:sldId id="296" r:id="rId5"/>
    <p:sldId id="298" r:id="rId6"/>
    <p:sldId id="297" r:id="rId7"/>
    <p:sldId id="258" r:id="rId8"/>
    <p:sldId id="300" r:id="rId9"/>
    <p:sldId id="319" r:id="rId10"/>
    <p:sldId id="321" r:id="rId11"/>
    <p:sldId id="322" r:id="rId12"/>
    <p:sldId id="302" r:id="rId13"/>
    <p:sldId id="259" r:id="rId14"/>
    <p:sldId id="303" r:id="rId15"/>
    <p:sldId id="280" r:id="rId16"/>
    <p:sldId id="305" r:id="rId17"/>
    <p:sldId id="306" r:id="rId18"/>
    <p:sldId id="307" r:id="rId19"/>
    <p:sldId id="308" r:id="rId20"/>
    <p:sldId id="323" r:id="rId21"/>
    <p:sldId id="309" r:id="rId22"/>
    <p:sldId id="310" r:id="rId23"/>
    <p:sldId id="311" r:id="rId24"/>
    <p:sldId id="314" r:id="rId25"/>
    <p:sldId id="312" r:id="rId26"/>
    <p:sldId id="31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BE423-D25F-4CCB-89DB-F1290AC7BF80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719A-21F8-45B8-85DF-B48763AD64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586F2-1D6E-4511-87FC-3199DCACADDE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0F4F-CB54-4FA0-9F59-31AFF56B8D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0F4F-CB54-4FA0-9F59-31AFF56B8D23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29334-8805-4DAD-B902-973C670D8F6E}" type="datetime1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E82CB-24A6-4D61-8E0D-E53F9F17A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1803-A55F-4066-B012-2A1DEE0ECE83}" type="datetime1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56602-12A1-4E34-B581-2FADC623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3896-2B13-480A-BD87-3A0B5DB8029C}" type="datetime1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E161-1DB7-4D3B-8910-E08220A41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B22C-47EB-49CD-A0A7-03FEA6A7FCA5}" type="datetime1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7CE7-A697-40B6-B848-959EB69B3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A75DC-227B-4BA8-A716-F7A07BE43B08}" type="datetime1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59FD-6FF3-4633-A76F-C373B9968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DCA8-9A9D-40AC-A0C0-32A76683DCFF}" type="datetime1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BB5A-26A7-4A2C-8156-5862E5D33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A90-9892-4145-B367-FEECE097251D}" type="datetime1">
              <a:rPr lang="ru-RU" smtClean="0"/>
              <a:t>31.05.2012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82B4-0271-4BC6-9D33-39557AC12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E0BB-B17A-44DF-BF88-8FEF27B18A57}" type="datetime1">
              <a:rPr lang="ru-RU" smtClean="0"/>
              <a:t>31.05.2012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BC89-6955-415E-9416-F5417D773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7B85-CA56-408F-AFCA-B50D5A814327}" type="datetime1">
              <a:rPr lang="ru-RU" smtClean="0"/>
              <a:t>31.05.2012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2BDA-DC5B-490A-A733-2AFA99B6D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AD53-39B7-4C18-A3C4-BF7CF2D05091}" type="datetime1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3762-05A8-4E4A-AA8B-02C65B4E6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452D-AAF7-4E99-84EA-57832F80B9FB}" type="datetime1">
              <a:rPr lang="ru-RU" smtClean="0"/>
              <a:t>31.05.2012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064C-8F7E-4801-B5FE-67C1CEEC7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1EF2B4-FA95-43CB-AD50-C4DB4CC6CD09}" type="datetime1">
              <a:rPr lang="ru-RU" smtClean="0"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3E5543-A9C5-40C6-AA49-55ED89264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ssorokin@mail.ru" TargetMode="External"/><Relationship Id="rId2" Type="http://schemas.openxmlformats.org/officeDocument/2006/relationships/hyperlink" Target="mailto:psorokin@hse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620713"/>
            <a:ext cx="7772400" cy="2979737"/>
          </a:xfrm>
        </p:spPr>
        <p:txBody>
          <a:bodyPr/>
          <a:lstStyle/>
          <a:p>
            <a:pPr eaLnBrk="1" hangingPunct="1">
              <a:lnSpc>
                <a:spcPts val="4500"/>
              </a:lnSpc>
            </a:pPr>
            <a:r>
              <a:rPr lang="ru-RU" dirty="0" smtClean="0"/>
              <a:t>Инновационное поведение и карьерное развитие руководителей в российских </a:t>
            </a:r>
            <a:r>
              <a:rPr lang="ru-RU" dirty="0" err="1" smtClean="0"/>
              <a:t>бизнес-организациях</a:t>
            </a:r>
            <a:r>
              <a:rPr lang="ru-RU" dirty="0" smtClean="0"/>
              <a:t>: опыт эмпирического исследования</a:t>
            </a:r>
            <a:endParaRPr lang="ru-RU" b="1" dirty="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П.С.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Сорокин</a:t>
            </a:r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НИУ ВШЭ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факультет менеджмента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Научный сотрудник Центра исследований социальной организации фирмы (ЦИСОФ)</a:t>
            </a:r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Научный руководитель: директор ЦИСОФ, проф. Эфендиев А.Г.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A2BDA-DC5B-490A-A733-2AFA99B6D7F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u="sng" dirty="0" smtClean="0"/>
              <a:t>Антагонизм </a:t>
            </a:r>
            <a:r>
              <a:rPr lang="ru-RU" sz="2800" b="1" u="sng" dirty="0" err="1" smtClean="0"/>
              <a:t>инновационности</a:t>
            </a:r>
            <a:r>
              <a:rPr lang="ru-RU" sz="2800" b="1" u="sng" dirty="0" smtClean="0"/>
              <a:t> и </a:t>
            </a:r>
            <a:r>
              <a:rPr lang="ru-RU" sz="2800" b="1" u="sng" dirty="0" err="1" smtClean="0"/>
              <a:t>клановости</a:t>
            </a:r>
            <a:r>
              <a:rPr lang="ru-RU" sz="2800" b="1" u="sng" dirty="0" smtClean="0"/>
              <a:t> как факторов карьеры: подтверждение (1)</a:t>
            </a:r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1600" b="1" dirty="0" smtClean="0"/>
              <a:t>Результаты факторного анализа распределений ответа на вопрос «Что, на Ваш взгляд, более всего необходимо, чтобы сделать успешную карьеру в вашей организации?». Общая </a:t>
            </a:r>
            <a:r>
              <a:rPr lang="ru-RU" sz="1600" b="1" dirty="0" smtClean="0"/>
              <a:t>объясненная </a:t>
            </a:r>
            <a:r>
              <a:rPr lang="ru-RU" sz="1600" b="1" dirty="0" smtClean="0"/>
              <a:t>дисперсия 35%. Данные опроса 2008 г. </a:t>
            </a:r>
          </a:p>
          <a:p>
            <a:pPr marL="0" indent="0" algn="ctr" eaLnBrk="1" hangingPunct="1">
              <a:buNone/>
              <a:defRPr/>
            </a:pPr>
            <a:r>
              <a:rPr lang="ru-RU" sz="1600" b="1" dirty="0" smtClean="0"/>
              <a:t>Компонент факторного анализа №1:</a:t>
            </a: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600" b="1" dirty="0" smtClean="0"/>
              <a:t>Компонент факторного анализа №2: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2643182"/>
          <a:ext cx="7488832" cy="14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84549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Отрицательный полюс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Положительный</a:t>
                      </a:r>
                      <a:r>
                        <a:rPr lang="ru-RU" sz="14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полюс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Преданность, верность руководству         (-,444)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Репутация «своего человека» в организации (-,390)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Качественное образование (,663)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Инициативность, активность (,508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"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Природная одаренность, способности (,439)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4429132"/>
          <a:ext cx="7488832" cy="20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84549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Отрицательный полюс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Положительный</a:t>
                      </a:r>
                      <a:r>
                        <a:rPr lang="ru-RU" sz="14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полюс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Связи, дружба, знакомства и поддержка влиятельных лиц (-,465)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Коммуникабельность, умение ладить с людьми (,563)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Исполнительность, четкое выполнение задач вышестоящего руководства (,548)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Следование корпоративным нормам, традициям организации (,412)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Инициативность, активность (,407)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u="sng" dirty="0" smtClean="0"/>
              <a:t>Антагонизм </a:t>
            </a:r>
            <a:r>
              <a:rPr lang="ru-RU" sz="2800" b="1" u="sng" dirty="0" err="1" smtClean="0"/>
              <a:t>инновационности</a:t>
            </a:r>
            <a:r>
              <a:rPr lang="ru-RU" sz="2800" b="1" u="sng" dirty="0" smtClean="0"/>
              <a:t> и </a:t>
            </a:r>
            <a:r>
              <a:rPr lang="ru-RU" sz="2800" b="1" u="sng" dirty="0" err="1" smtClean="0"/>
              <a:t>клановости</a:t>
            </a:r>
            <a:r>
              <a:rPr lang="ru-RU" sz="2800" b="1" u="sng" dirty="0" smtClean="0"/>
              <a:t> как факторов карьеры: подтверждение (2)</a:t>
            </a:r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1600" b="1" dirty="0" smtClean="0"/>
              <a:t>Результаты факторного анализа распределений ответа на вопрос «Что, на Ваш взгляд, более всего необходимо, чтобы сделать успешную карьеру в вашей организации?». Общая объясненная дисперсия 35%. Данные опроса 2008 г. </a:t>
            </a:r>
          </a:p>
          <a:p>
            <a:pPr marL="0" indent="0" algn="just" eaLnBrk="1" hangingPunct="1">
              <a:buNone/>
              <a:defRPr/>
            </a:pPr>
            <a:endParaRPr lang="ru-RU" sz="1600" b="1" dirty="0" smtClean="0"/>
          </a:p>
          <a:p>
            <a:pPr marL="0" indent="0" algn="ctr" eaLnBrk="1" hangingPunct="1">
              <a:buNone/>
              <a:defRPr/>
            </a:pPr>
            <a:r>
              <a:rPr lang="ru-RU" sz="1600" b="1" dirty="0" smtClean="0"/>
              <a:t>Компонент факторного анализа №3:</a:t>
            </a: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2928934"/>
          <a:ext cx="7488832" cy="185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845494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Отрицательный полюс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Положительный</a:t>
                      </a:r>
                      <a:r>
                        <a:rPr lang="ru-RU" sz="1400" b="1" baseline="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полюс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Креативность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, способность осуществлять нововведения в профессиональной деятельности          (-,683)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Хорошее владение профессией, надо быть мастером своего дела (-,530)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Удачное стечение обстоятельств, везение (,498)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Связи, дружба, знакомства и поддержка влиятельных лиц (,485)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u="sng" dirty="0" smtClean="0"/>
              <a:t>Выступление руководителей </a:t>
            </a:r>
            <a:r>
              <a:rPr lang="ru-RU" sz="2400" b="1" u="sng" dirty="0" smtClean="0"/>
              <a:t>с инициативами относительно своих подразделений – значимый фактор карьеры</a:t>
            </a:r>
            <a:endParaRPr lang="ru-RU" sz="2400" u="sng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896544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1800" b="1" dirty="0" smtClean="0"/>
              <a:t>Результаты регрессионного анализа факторов успешной карьеры</a:t>
            </a:r>
            <a:r>
              <a:rPr lang="ru-RU" sz="2400" b="1" dirty="0" smtClean="0"/>
              <a:t> </a:t>
            </a:r>
            <a:r>
              <a:rPr lang="ru-RU" sz="1200" i="1" dirty="0" smtClean="0"/>
              <a:t>(</a:t>
            </a:r>
            <a:r>
              <a:rPr lang="en-US" sz="1200" i="1" dirty="0" smtClean="0"/>
              <a:t>Significant at *p&lt;0.05; **p&lt; 0.01; ***p&lt; 0.001)</a:t>
            </a:r>
            <a:endParaRPr lang="ru-RU" sz="1200" dirty="0" smtClean="0"/>
          </a:p>
          <a:p>
            <a:pPr marL="0" indent="0" algn="ctr" eaLnBrk="1" hangingPunct="1">
              <a:buNone/>
              <a:defRPr/>
            </a:pPr>
            <a:endParaRPr lang="ru-RU" sz="2400" b="1" dirty="0" smtClean="0"/>
          </a:p>
          <a:p>
            <a:pPr marL="0" indent="0" algn="ctr" eaLnBrk="1" hangingPunct="1"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2000240"/>
          <a:ext cx="7056783" cy="44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584176"/>
                <a:gridCol w="1296143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ФАКТОРЫ КАРЬЕРНОГО ПРОДВИЖЕНИЯ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КАРЬЕРНОЕ ПРОДВИЖЕНИЕ,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КОЭФФИЦИЕНТЫ ВАЛЬДА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«Руководители среднего уровня младше 40 лет»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«Должностные продвижения за 2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года»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Выступали с инициативами относительно своих подразделений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11,538**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Модель трудоустройства: «Чистый блат»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5,989*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Решающий фактор при назначении на должность: </a:t>
                      </a:r>
                      <a:r>
                        <a:rPr lang="ru-RU" sz="1200" dirty="0" smtClean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«Отзывы </a:t>
                      </a:r>
                      <a:r>
                        <a:rPr lang="ru-RU" sz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о моей квалификации, деловых качествах, умении работать с людьми со стороны коллег, руководства на нынешней </a:t>
                      </a:r>
                      <a:r>
                        <a:rPr lang="ru-RU" sz="1200" dirty="0" smtClean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работе»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4,366*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8,049**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Молодой возраст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31,300***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Недавно повышали свою профессиональную квалификацию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25,067***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«Ваши руководители относятся к работникам в зависимости от своих личных симпатий» (</a:t>
                      </a:r>
                      <a:r>
                        <a:rPr lang="ru-RU" sz="1200" i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1 – «абсолютно недопустимо»… 3 – «ничего особенного»)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6,968**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Модель трудоустройства: «Безусловно квалифицированные»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6,964**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</a:rPr>
                        <a:t>Продолжительность рабочей недели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4,489*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472518" cy="1143000"/>
          </a:xfrm>
        </p:spPr>
        <p:txBody>
          <a:bodyPr/>
          <a:lstStyle/>
          <a:p>
            <a:pPr eaLnBrk="1" hangingPunct="1"/>
            <a:r>
              <a:rPr lang="ru-RU" sz="2400" b="1" u="sng" dirty="0" smtClean="0"/>
              <a:t>Роль инновационных характеристик как факторов карьеры изменяется в зависимости от карьерной культуры организации</a:t>
            </a:r>
            <a:endParaRPr lang="ru-RU" sz="24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algn="ctr">
              <a:buFont typeface="Arial" charset="0"/>
              <a:buNone/>
              <a:defRPr/>
            </a:pPr>
            <a:r>
              <a:rPr lang="ru-RU" sz="1600" b="1" dirty="0" smtClean="0"/>
              <a:t>Основные модели карьерной культуры организаций по результатам кластерного анализа ответов на вопрос «Что, на Ваш взгляд, более всего необходимо, чтобы сделать успешную карьеру в вашей организации?», % по столбцу</a:t>
            </a:r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 marL="0" algn="ctr">
              <a:buFont typeface="Arial" charset="0"/>
              <a:buNone/>
              <a:defRPr/>
            </a:pPr>
            <a:endParaRPr lang="ru-RU" sz="1600" b="1" dirty="0" smtClean="0"/>
          </a:p>
          <a:p>
            <a:pPr>
              <a:buNone/>
              <a:defRPr/>
            </a:pPr>
            <a:endParaRPr lang="ru-RU" sz="2000" dirty="0" smtClean="0"/>
          </a:p>
          <a:p>
            <a:pPr>
              <a:buNone/>
              <a:defRPr/>
            </a:pPr>
            <a:endParaRPr lang="ru-RU" sz="2000" dirty="0" smtClean="0"/>
          </a:p>
          <a:p>
            <a:pPr>
              <a:buNone/>
              <a:defRPr/>
            </a:pPr>
            <a:endParaRPr lang="ru-RU" sz="2000" dirty="0" smtClean="0"/>
          </a:p>
          <a:p>
            <a:pPr>
              <a:buNone/>
              <a:defRPr/>
            </a:pPr>
            <a:endParaRPr lang="ru-RU" sz="2000" dirty="0" smtClean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2714620"/>
          <a:ext cx="6696744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080120"/>
                <a:gridCol w="1008112"/>
                <a:gridCol w="1512168"/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ХАРАКТЕРИСТИКИ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МОДЕЛИ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КАРЬЕРНОЙ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КУЛЬТУРЫ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лично-достиженческая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(23%)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кланово-аскриптивная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(30%)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корпоративно-адаптивная (47%)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Качественное образование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Хорошее владение профессией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Инициативность, активность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Коммуникабельность, умение ладить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Природная одаренность, способности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Связи, дружба, знакомства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Креативность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, способность осуществлять нововведения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Удачное стечение обстоятельств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Исполнительность, четкое выполнение задач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Преданность, верность руководству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Репутация «своего человека»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Следование корпоративным нормам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143000"/>
          </a:xfrm>
        </p:spPr>
        <p:txBody>
          <a:bodyPr/>
          <a:lstStyle/>
          <a:p>
            <a:r>
              <a:rPr lang="ru-RU" sz="2400" b="1" u="sng" dirty="0" smtClean="0"/>
              <a:t>Характеристики инновационного поведения различаются в разных карьерных культурах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(приведены статистически значимые различия </a:t>
            </a:r>
            <a:r>
              <a:rPr lang="en-US" sz="1600" dirty="0" smtClean="0"/>
              <a:t> </a:t>
            </a:r>
            <a:r>
              <a:rPr lang="ru-RU" sz="1600" dirty="0" smtClean="0"/>
              <a:t>(</a:t>
            </a:r>
            <a:r>
              <a:rPr lang="en-US" sz="1600" dirty="0" smtClean="0"/>
              <a:t>p&lt;0.05</a:t>
            </a:r>
            <a:r>
              <a:rPr lang="ru-RU" sz="1600" dirty="0" smtClean="0"/>
              <a:t>))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244600"/>
          <a:ext cx="7547144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50"/>
                <a:gridCol w="1116985"/>
                <a:gridCol w="893588"/>
                <a:gridCol w="110282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Модели карьерной культуры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Характеристики поведения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лично-достиженческая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кланово-аскриптивная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корпоративно-адаптивная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Карьерному</a:t>
                      </a:r>
                      <a:r>
                        <a:rPr lang="ru-RU" sz="1400" baseline="0" dirty="0" smtClean="0"/>
                        <a:t> продвижению рук-ля предшествовала разработка новых проектов, идей, методов.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Подчиненные выступали с инициативой, рацпредложением.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Подчиненные выступали с инициативой, рацпредложением,</a:t>
                      </a:r>
                      <a:r>
                        <a:rPr lang="ru-RU" sz="1400" baseline="0" dirty="0" smtClean="0"/>
                        <a:t> и их чаще всего поддерживали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совершенствованию технологий, приемов в своей собственной работе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совершенствованию технологий, организации работы своего подразделения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</a:t>
                      </a:r>
                      <a:r>
                        <a:rPr lang="ru-RU" sz="1400" b="0" dirty="0" smtClean="0"/>
                        <a:t>улучшению форм и механизмов оплаты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улучшению системы обучения, переподготовки, повышения квалификации работников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008063"/>
          </a:xfrm>
        </p:spPr>
        <p:txBody>
          <a:bodyPr/>
          <a:lstStyle/>
          <a:p>
            <a:pPr eaLnBrk="1" hangingPunct="1"/>
            <a:r>
              <a:rPr lang="ru-RU" sz="2800" b="1" u="sng" dirty="0" smtClean="0"/>
              <a:t>В организациях, где продвигают за образование, инновационная активность невысока: парадокс?</a:t>
            </a:r>
            <a:endParaRPr lang="ru-RU" sz="2800" b="1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4826000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2000" b="1" dirty="0" smtClean="0"/>
              <a:t>Организационные системы карьерного продвижения, делающие  акцент на таких индивидуальных характеристиках сотрудников, как качественное образование и природные способности,  – </a:t>
            </a:r>
            <a:r>
              <a:rPr lang="ru-RU" sz="2000" b="1" dirty="0" smtClean="0"/>
              <a:t>не способствуют росту</a:t>
            </a:r>
            <a:r>
              <a:rPr lang="ru-RU" sz="2000" b="1" dirty="0" smtClean="0"/>
              <a:t> </a:t>
            </a:r>
            <a:r>
              <a:rPr lang="ru-RU" sz="2000" b="1" dirty="0" smtClean="0"/>
              <a:t>реальной инновационной </a:t>
            </a:r>
            <a:r>
              <a:rPr lang="ru-RU" sz="2000" b="1" dirty="0" smtClean="0"/>
              <a:t>активности персонала. </a:t>
            </a:r>
            <a:r>
              <a:rPr lang="ru-RU" sz="2000" b="1" dirty="0" smtClean="0"/>
              <a:t>Сотрудники меньше выступают с инициативами и реже получают поддержку руководителей. В частности, продвижению человека на руководящий пост реже предшествует выдвижение им новых идей.</a:t>
            </a:r>
            <a:endParaRPr lang="ru-RU" sz="2000" dirty="0" smtClean="0"/>
          </a:p>
          <a:p>
            <a:pPr marL="0" indent="0" algn="just"/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/>
              <a:t>Подтверждаются данные глубинных интервью, проведенных нами  в 2011-2012 гг. в московских строительных компаниях: в российском бизнесе инновационная активность не имеет прямой связи с уровнем образования и квалификации в целом. Возможно, «</a:t>
            </a:r>
            <a:r>
              <a:rPr lang="ru-RU" sz="2000" b="1" dirty="0" err="1" smtClean="0"/>
              <a:t>трех-факторная</a:t>
            </a:r>
            <a:r>
              <a:rPr lang="ru-RU" sz="2000" b="1" dirty="0" smtClean="0"/>
              <a:t> модель </a:t>
            </a:r>
            <a:r>
              <a:rPr lang="ru-RU" sz="2000" b="1" dirty="0" err="1" smtClean="0"/>
              <a:t>креативного</a:t>
            </a:r>
            <a:r>
              <a:rPr lang="ru-RU" sz="2000" b="1" dirty="0" smtClean="0"/>
              <a:t> поведения» (квалификация, </a:t>
            </a:r>
            <a:r>
              <a:rPr lang="ru-RU" sz="2000" b="1" dirty="0" err="1" smtClean="0"/>
              <a:t>креативные</a:t>
            </a:r>
            <a:r>
              <a:rPr lang="ru-RU" sz="2000" b="1" dirty="0" smtClean="0"/>
              <a:t> способности, интерес к процессу деятельности) (Т. </a:t>
            </a:r>
            <a:r>
              <a:rPr lang="ru-RU" sz="2000" b="1" dirty="0" err="1" smtClean="0"/>
              <a:t>Амабайл</a:t>
            </a:r>
            <a:r>
              <a:rPr lang="ru-RU" sz="2000" b="1" dirty="0" smtClean="0"/>
              <a:t>) не работает применительно к российскому бизнесу в чистом виде.</a:t>
            </a:r>
            <a:endParaRPr lang="ru-RU" sz="2000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A2BDA-DC5B-490A-A733-2AFA99B6D7F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Эмпирический анализ. Часть 2. </a:t>
            </a:r>
            <a:br>
              <a:rPr lang="ru-RU" sz="3200" b="1" dirty="0" smtClean="0"/>
            </a:br>
            <a:r>
              <a:rPr lang="ru-RU" sz="3200" b="1" dirty="0" smtClean="0"/>
              <a:t>Стратегии карьерного роста и инновационные характеристики руководителей</a:t>
            </a:r>
            <a:endParaRPr lang="ru-RU" sz="32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2200" b="1" i="1" dirty="0" smtClean="0"/>
              <a:t>Ключевой вопрос :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 smtClean="0"/>
              <a:t>Каковы карьерные стратегии </a:t>
            </a:r>
            <a:r>
              <a:rPr lang="ru-RU" b="1" dirty="0" err="1" smtClean="0"/>
              <a:t>руководителей-инноваторов</a:t>
            </a:r>
            <a:r>
              <a:rPr lang="ru-RU" b="1" dirty="0" smtClean="0"/>
              <a:t>?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u="sng" dirty="0" smtClean="0"/>
              <a:t>К чему стремятся руководители?</a:t>
            </a:r>
            <a:endParaRPr lang="ru-RU" sz="28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000" b="1" dirty="0" smtClean="0"/>
              <a:t>Распределение ответов на вопрос «Чего Вы ожидаете от своего служебного роста, перехода на более высокие должности?», среди желающих делать карьеру, % (500 респондентов в 2008 году, 200 респондентов в 2012 году)</a:t>
            </a: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2852936"/>
          <a:ext cx="7056784" cy="2986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972"/>
                <a:gridCol w="653406"/>
                <a:gridCol w="653406"/>
              </a:tblGrid>
              <a:tr h="4779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Карьерные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устремления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Увеличения материального вознаграждения, социальных льгот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Больших возможностей для реализации своих профессиональных, управленческих идей, замыслов, планов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 b="1" i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</a:tr>
              <a:tr h="341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Ответственности за более широкую сферу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бизнес-деятельности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компании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Роста уважения, авторитета среди коллег по работе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Более высокая должность позволит вращаться в соответствующих кругах, иметь связи с важными людьми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Возможности влиять на большее число людей, контролировать их 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Роста уважения, признания среди приятелей, родственников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u="sng" dirty="0" smtClean="0"/>
              <a:t>Антагонизм между профессиональными и властными устремлениями руководителей</a:t>
            </a:r>
            <a:endParaRPr lang="ru-RU" sz="28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000" b="1" dirty="0" smtClean="0"/>
              <a:t>Факторный анализ распределения ответов на вопрос «Чего Вы ожидаете от своего служебного роста, перехода на более высокие должности?», среди желающих делать карьеру. Объясненная дисперсия 53%. </a:t>
            </a:r>
          </a:p>
          <a:p>
            <a:pPr marL="0" indent="0" algn="just" eaLnBrk="1" hangingPunct="1">
              <a:buNone/>
              <a:defRPr/>
            </a:pP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2852936"/>
          <a:ext cx="8136905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  <a:gridCol w="432048"/>
                <a:gridCol w="432048"/>
                <a:gridCol w="504056"/>
                <a:gridCol w="432048"/>
                <a:gridCol w="432049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Карьерные</a:t>
                      </a:r>
                      <a:r>
                        <a:rPr lang="ru-RU" baseline="0" dirty="0" smtClean="0"/>
                        <a:t> устремления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компоненты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возможность влиять на большее число людей, контролировать их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,360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,090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-,353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,675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,398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ответственность за более широкую сферу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бизнес-деятельности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компании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,498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,352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-,529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-,222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,129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рост уважения, авторитета среди коллег по работе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,515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-,368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-,203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-,331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,034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большие возможности для реализации своих профессиональных, управленческих идей, замыслов, планов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,400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,577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,152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-,355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-,184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увеличение материального вознаграждения, социальных льгот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,554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,079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,208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,272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-,531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более высокая должность позволит вращаться в соответствующих кругах, иметь связи с важными людьми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,432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-,546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,130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,241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-,250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рост уважения, признания среди знакомых, родственников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,355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-,400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,325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-,341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,474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возможность дополнительно обучаться за счет средств организации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,228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,370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,650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,358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u="sng" dirty="0" smtClean="0"/>
              <a:t>Особенности карьерных устремлений выделенных типов руководителей</a:t>
            </a:r>
            <a:endParaRPr lang="ru-RU" sz="28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13387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000" b="1" dirty="0" smtClean="0"/>
              <a:t>Кластерный анализ ответов на вопрос «Чего Вы ожидаете от своего служебного роста, перехода на более высокие должности?», среди желающих делать карьеру. Объясненная дисперсия 53%. (1,00 = 100%).</a:t>
            </a:r>
          </a:p>
          <a:p>
            <a:pPr marL="0" indent="0" algn="just" eaLnBrk="1" hangingPunct="1">
              <a:buNone/>
              <a:defRPr/>
            </a:pP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357430"/>
          <a:ext cx="8280920" cy="441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391"/>
                <a:gridCol w="448199"/>
                <a:gridCol w="555202"/>
                <a:gridCol w="576064"/>
                <a:gridCol w="576064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Карьерные</a:t>
                      </a:r>
                      <a:r>
                        <a:rPr lang="ru-RU" baseline="0" dirty="0" smtClean="0"/>
                        <a:t> устремления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кластеры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Материалисты (48%)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Профессионалы (18%)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Властолюбцы (17%)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Коллективисты (17%)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возможность влиять на большее число людей, контролировать их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ответственность за более широкую сферу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бизнес-деятельности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компании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888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рост уважения, авторитета среди коллег по работе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большие возможности для реализации своих профессиональных, управленческих идей, замыслов, планов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,47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,74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увеличение материального вознаграждения, социальных льгот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,80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,71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более высокая должность позволит вращаться в соответствующих кругах, иметь связи с важными людьми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рост уважения, признания среди знакомых, родственников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возможность дополнительно обучаться за счет средств организации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респондентов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кластере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48% 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17%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17%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Инновационное поведение как фактор инноваций в бизнесе</a:t>
            </a:r>
            <a:endParaRPr lang="ru-RU" sz="32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200" dirty="0" smtClean="0"/>
              <a:t>На развитие инноваций в бизнесе влияет масса факторов: глобальные макроэкономические тенденции, государственная политика, региональные условия и т.д.</a:t>
            </a:r>
          </a:p>
          <a:p>
            <a:pPr marL="0" indent="0" algn="ctr" eaLnBrk="1" hangingPunct="1">
              <a:buNone/>
              <a:defRPr/>
            </a:pPr>
            <a:r>
              <a:rPr lang="ru-RU" sz="2200" b="1" u="sng" dirty="0" smtClean="0"/>
              <a:t>И все же инновации создаются людьми</a:t>
            </a:r>
          </a:p>
          <a:p>
            <a:pPr marL="0" indent="0" algn="just" eaLnBrk="1" hangingPunct="1">
              <a:buNone/>
              <a:defRPr/>
            </a:pPr>
            <a:r>
              <a:rPr lang="ru-RU" sz="2200" dirty="0" smtClean="0"/>
              <a:t> Одним из основных ключей к развитию инноваций выступает </a:t>
            </a:r>
            <a:r>
              <a:rPr lang="ru-RU" sz="2200" b="1" dirty="0" smtClean="0"/>
              <a:t>индивидуальное инновационное поведение</a:t>
            </a:r>
            <a:r>
              <a:rPr lang="ru-RU" sz="2200" dirty="0" smtClean="0"/>
              <a:t>, то есть совокупность целенаправленных действий сотрудника, связанных с выдвижением, разработкой и внедрением (в том числе, содействием внедрению) в жизнь организации полезных новшеств (</a:t>
            </a:r>
            <a:r>
              <a:rPr lang="ru-RU" sz="2200" dirty="0" err="1" smtClean="0"/>
              <a:t>О.Янсен</a:t>
            </a:r>
            <a:r>
              <a:rPr lang="ru-RU" sz="2200" dirty="0" smtClean="0"/>
              <a:t>, С.Брюс).</a:t>
            </a:r>
          </a:p>
          <a:p>
            <a:pPr marL="0" indent="0" algn="just" eaLnBrk="1" hangingPunct="1">
              <a:buNone/>
              <a:defRPr/>
            </a:pPr>
            <a:r>
              <a:rPr lang="ru-RU" sz="2200" dirty="0" smtClean="0"/>
              <a:t>Закрепленные на уровне индивидуальных установок, представлений и ценностей и воспроизводящиеся в повседневном социальном взаимодействии поведенческие механизмы, определяют, в конечном счете, социальную динамику развития инноваций в фирмах и в обществе в целом. </a:t>
            </a:r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sz="2800" b="1" u="sng" dirty="0" smtClean="0"/>
              <a:t>Типы руководителей по карьерным устремлениям</a:t>
            </a:r>
            <a:endParaRPr lang="ru-RU" sz="2800" b="1" u="sng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</a:t>
                      </a:r>
                      <a:r>
                        <a:rPr lang="ru-RU" baseline="0" dirty="0" smtClean="0"/>
                        <a:t> руководителей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Краткая характеристика основных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карьерных устремлений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дохода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профессиональных замыслов и расширение зоны ответственности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Властолюбцы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влиять на</a:t>
                      </a:r>
                      <a:r>
                        <a:rPr lang="ru-RU" baseline="0" dirty="0" smtClean="0"/>
                        <a:t> окружающих, вхождение в особые круги, увеличение дохода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Коллективисты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Уважение коллег по работе, увеличение дохода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ru-RU" sz="2000" b="1" u="sng" dirty="0" smtClean="0"/>
              <a:t>Инновационные характеристики руководителей с различными карьерными устремлениями (в % по кластерам)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(приведены статистически значимые различия 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en-US" sz="2000" dirty="0" smtClean="0"/>
              <a:t>p&lt;0.05</a:t>
            </a:r>
            <a:r>
              <a:rPr lang="ru-RU" sz="2000" dirty="0" smtClean="0"/>
              <a:t>))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32054"/>
          <a:ext cx="7671796" cy="542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864096"/>
                <a:gridCol w="936104"/>
                <a:gridCol w="720080"/>
                <a:gridCol w="831036"/>
              </a:tblGrid>
              <a:tr h="439158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материалисты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профессионалы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властолюбцы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коллективисты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563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Карьерному</a:t>
                      </a:r>
                      <a:r>
                        <a:rPr lang="ru-RU" sz="1400" baseline="0" dirty="0" smtClean="0"/>
                        <a:t> продвижению рук-ля предшествовала разработка новых проектов, идей, методов.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119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Подчиненные не выступали с инициативой, рацпредложением.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4899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Подчиненные выступали с инициативой, рацпредложением,</a:t>
                      </a:r>
                      <a:r>
                        <a:rPr lang="ru-RU" sz="1400" baseline="0" dirty="0" smtClean="0"/>
                        <a:t> и их чаще всего поддерживали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</a:tr>
              <a:tr h="760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совершенствованию технологий, приемов в своей собственной работы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933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совершенствованию технологий, организации работы своего подразделения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722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</a:t>
                      </a:r>
                      <a:r>
                        <a:rPr lang="ru-RU" sz="1400" b="0" dirty="0" smtClean="0"/>
                        <a:t>улучшению форм и механизмов оплаты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933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Подчиненные выступали с инициативой, рацпредложением по улучшению системы обучения, переподготовки, повышения квалификации работников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008063"/>
          </a:xfrm>
        </p:spPr>
        <p:txBody>
          <a:bodyPr/>
          <a:lstStyle/>
          <a:p>
            <a:pPr eaLnBrk="1" hangingPunct="1"/>
            <a:r>
              <a:rPr lang="ru-RU" sz="2800" b="1" u="sng" dirty="0" smtClean="0"/>
              <a:t>инновационная активность и социальные ожидания от карьерного роста</a:t>
            </a:r>
            <a:endParaRPr lang="ru-RU" sz="2800" b="1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4826000"/>
          </a:xfrm>
        </p:spPr>
        <p:txBody>
          <a:bodyPr anchor="ctr"/>
          <a:lstStyle/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8640"/>
            <a:ext cx="7302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28596" y="1714488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</a:t>
                      </a:r>
                      <a:r>
                        <a:rPr lang="ru-RU" baseline="0" dirty="0" smtClean="0"/>
                        <a:t> руководителей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Краткая характеристика инновационного</a:t>
                      </a:r>
                      <a:r>
                        <a:rPr lang="ru-RU" baseline="0" dirty="0" smtClean="0"/>
                        <a:t> поведения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изкая инновационная активность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Наиболее высокая</a:t>
                      </a:r>
                      <a:r>
                        <a:rPr lang="ru-RU" baseline="0" dirty="0" smtClean="0"/>
                        <a:t> инновационная активность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Властолюбцы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Наиболее низкая инновационная активность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Коллективисты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 высокая инновационная активность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A2BDA-DC5B-490A-A733-2AFA99B6D7F4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ВЫВОДЫ</a:t>
            </a:r>
            <a:endParaRPr lang="ru-RU" sz="32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2000" b="1" i="1" dirty="0" smtClean="0"/>
              <a:t>1. В российском бизнесе индивидуальные инновационные характеристики руководителей (инициативность, </a:t>
            </a:r>
            <a:r>
              <a:rPr lang="ru-RU" sz="2000" b="1" i="1" dirty="0" err="1" smtClean="0"/>
              <a:t>креативность</a:t>
            </a:r>
            <a:r>
              <a:rPr lang="ru-RU" sz="2000" b="1" i="1" dirty="0" smtClean="0"/>
              <a:t>) имеют существенное значение для карьерного продвижения.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2000" b="1" i="1" dirty="0" smtClean="0"/>
              <a:t>2. Значение этих характеристик изменяется в различных организационных карьерных культурах.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2000" b="1" i="1" dirty="0" smtClean="0"/>
              <a:t>3. </a:t>
            </a:r>
            <a:r>
              <a:rPr lang="ru-RU" sz="2000" b="1" i="1" dirty="0" smtClean="0"/>
              <a:t>В </a:t>
            </a:r>
            <a:r>
              <a:rPr lang="ru-RU" sz="2000" b="1" i="1" dirty="0" smtClean="0"/>
              <a:t>«</a:t>
            </a:r>
            <a:r>
              <a:rPr lang="ru-RU" sz="2000" b="1" i="1" dirty="0" err="1" smtClean="0"/>
              <a:t>достиженческой</a:t>
            </a:r>
            <a:r>
              <a:rPr lang="ru-RU" sz="2000" b="1" i="1" dirty="0" smtClean="0"/>
              <a:t>» карьерной </a:t>
            </a:r>
            <a:r>
              <a:rPr lang="ru-RU" sz="2000" b="1" i="1" dirty="0" smtClean="0"/>
              <a:t>культуре, </a:t>
            </a:r>
            <a:r>
              <a:rPr lang="ru-RU" sz="2000" b="1" i="1" dirty="0" smtClean="0"/>
              <a:t>в которой наибольшую роль для продвижения имеет образование и природные способности, индивидуальная инновационная активность реализуется на среднем уровне; </a:t>
            </a:r>
            <a:r>
              <a:rPr lang="ru-RU" sz="2000" b="1" i="1" dirty="0" smtClean="0"/>
              <a:t>в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«клановой» карьерной культуры – на низком; </a:t>
            </a:r>
            <a:r>
              <a:rPr lang="ru-RU" sz="2000" b="1" i="1" dirty="0" smtClean="0"/>
              <a:t>в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«адаптивной» – на высоком.</a:t>
            </a:r>
          </a:p>
          <a:p>
            <a:pPr marL="0" indent="0" algn="just" eaLnBrk="1" hangingPunct="1">
              <a:buNone/>
              <a:defRPr/>
            </a:pPr>
            <a:r>
              <a:rPr lang="ru-RU" sz="2000" b="1" i="1" dirty="0" smtClean="0"/>
              <a:t>4. Существует взаимосвязь между карьерными устремлениями руководителей и их инновационной активностью.</a:t>
            </a:r>
          </a:p>
          <a:p>
            <a:pPr marL="0" indent="0" algn="just" eaLnBrk="1" hangingPunct="1">
              <a:buNone/>
              <a:defRPr/>
            </a:pPr>
            <a:r>
              <a:rPr lang="ru-RU" sz="2000" b="1" i="1" dirty="0" smtClean="0"/>
              <a:t>5. Для группы «профессионалов» характерна относительно высокая инновационная активность, для «властолюбцев» и «материалистов» – низкая.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26064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900" dirty="0" smtClean="0"/>
              <a:t>Имеет место положительная динамика в значимости </a:t>
            </a:r>
            <a:r>
              <a:rPr lang="ru-RU" sz="1900" b="1" dirty="0" smtClean="0"/>
              <a:t>«инициативности, активности» и «</a:t>
            </a:r>
            <a:r>
              <a:rPr lang="ru-RU" sz="1900" b="1" dirty="0" err="1" smtClean="0"/>
              <a:t>креативности</a:t>
            </a:r>
            <a:r>
              <a:rPr lang="ru-RU" sz="1900" b="1" dirty="0" smtClean="0"/>
              <a:t>»</a:t>
            </a:r>
            <a:r>
              <a:rPr lang="ru-RU" sz="1900" dirty="0" smtClean="0"/>
              <a:t> как факторов карьерного роста, в то же время роль </a:t>
            </a:r>
            <a:r>
              <a:rPr lang="ru-RU" sz="1900" b="1" dirty="0" smtClean="0"/>
              <a:t>связей и личной преданности</a:t>
            </a:r>
            <a:r>
              <a:rPr lang="ru-RU" sz="1900" dirty="0" smtClean="0"/>
              <a:t> руководству также возрастает. Сочетание этих тенденций противоречит логике теорий модернизации (Э.Дюркгейм и др.). Налицо растущий </a:t>
            </a:r>
            <a:r>
              <a:rPr lang="ru-RU" sz="1900" b="1" dirty="0" smtClean="0"/>
              <a:t>антагонизм</a:t>
            </a:r>
            <a:r>
              <a:rPr lang="ru-RU" sz="1900" dirty="0" smtClean="0"/>
              <a:t> </a:t>
            </a:r>
            <a:r>
              <a:rPr lang="ru-RU" sz="1900" b="1" dirty="0" smtClean="0"/>
              <a:t>между </a:t>
            </a:r>
            <a:r>
              <a:rPr lang="ru-RU" sz="1900" b="1" dirty="0" err="1" smtClean="0"/>
              <a:t>клановостью</a:t>
            </a:r>
            <a:r>
              <a:rPr lang="ru-RU" sz="1900" b="1" dirty="0" smtClean="0"/>
              <a:t> и </a:t>
            </a:r>
            <a:r>
              <a:rPr lang="ru-RU" sz="1900" b="1" dirty="0" err="1" smtClean="0"/>
              <a:t>инновационностью</a:t>
            </a:r>
            <a:r>
              <a:rPr lang="ru-RU" sz="1900" b="1" dirty="0" smtClean="0"/>
              <a:t> </a:t>
            </a:r>
            <a:r>
              <a:rPr lang="ru-RU" sz="1900" dirty="0" smtClean="0"/>
              <a:t>как двумя альтернативными и усиливающимися стратегиями вертикальной мобильности в </a:t>
            </a:r>
            <a:r>
              <a:rPr lang="ru-RU" sz="1900" dirty="0" err="1" smtClean="0"/>
              <a:t>бизнес-организациях</a:t>
            </a:r>
            <a:r>
              <a:rPr lang="ru-RU" sz="1900" dirty="0" smtClean="0"/>
              <a:t>. Данный антагонизм находит подтверждение на уровне карьерных стратегий руководителей: те, кто стремится к власти и влиянию, наименее склонны к инновационной активности. Для «профессионалов», напротив, характерны наиболее высокие показатели инновационной активности. </a:t>
            </a:r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r>
              <a:rPr lang="ru-RU" sz="2000" dirty="0" smtClean="0"/>
              <a:t>Результаты исследования указывают на незрелость институционального устройства российского бизнеса и его переходный характер. Какие тенденции в формировании вертикальной социальной мобильности возобладают: роль </a:t>
            </a:r>
            <a:r>
              <a:rPr lang="ru-RU" sz="2000" dirty="0" err="1" smtClean="0"/>
              <a:t>креативности</a:t>
            </a:r>
            <a:r>
              <a:rPr lang="ru-RU" sz="2000" dirty="0" smtClean="0"/>
              <a:t> и </a:t>
            </a:r>
            <a:r>
              <a:rPr lang="ru-RU" sz="2000" dirty="0" err="1" smtClean="0"/>
              <a:t>инновационности</a:t>
            </a:r>
            <a:r>
              <a:rPr lang="ru-RU" sz="2000" dirty="0" smtClean="0"/>
              <a:t> или влияние </a:t>
            </a:r>
            <a:r>
              <a:rPr lang="ru-RU" sz="2000" dirty="0" err="1" smtClean="0"/>
              <a:t>клановости</a:t>
            </a:r>
            <a:r>
              <a:rPr lang="ru-RU" sz="2000" dirty="0" smtClean="0"/>
              <a:t> и связей? От этого зависит судьба российской экономики и общества в целом.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   </a:t>
            </a:r>
            <a:endParaRPr lang="ru-RU" sz="2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Вопросы?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psorokin@hse.ru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pssorokin@mail.ru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6064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Основные публикации по теме презентации: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П.С. Сорокин, А.Г. Эфендиев, «Инновационное поведение сотрудников российских </a:t>
            </a:r>
            <a:r>
              <a:rPr lang="ru-RU" sz="1600" dirty="0" err="1" smtClean="0"/>
              <a:t>бизнес-организаций</a:t>
            </a:r>
            <a:r>
              <a:rPr lang="ru-RU" sz="1600" dirty="0" smtClean="0"/>
              <a:t>: теоретические и  методологические основы эмпирического исследования»,  Вестник РУДН, №4, 2012 (в печати), 1 п.л.</a:t>
            </a:r>
          </a:p>
          <a:p>
            <a:pPr lvl="0"/>
            <a:r>
              <a:rPr lang="ru-RU" sz="1600" dirty="0" smtClean="0"/>
              <a:t>П.С. Сорокин «Инновационная активность как фактор карьерного продвижения сотрудников </a:t>
            </a:r>
            <a:r>
              <a:rPr lang="ru-RU" sz="1600" dirty="0" err="1" smtClean="0"/>
              <a:t>бизнес-организаций</a:t>
            </a:r>
            <a:r>
              <a:rPr lang="ru-RU" sz="1600" dirty="0" smtClean="0"/>
              <a:t>: подходы и направления исследования». В кн.: Современный менеджмент: вопросы теории и практики. Сб. статей аспирантов и студентов. Выпуск 4. М., НИУ ВШЭ, 2011. 0,7 п.л. С. 494-505</a:t>
            </a:r>
          </a:p>
          <a:p>
            <a:pPr lvl="0"/>
            <a:r>
              <a:rPr lang="ru-RU" sz="1600" dirty="0" smtClean="0"/>
              <a:t>П.С. Сорокин «Психологические аспекты </a:t>
            </a:r>
            <a:r>
              <a:rPr lang="ru-RU" sz="1600" dirty="0" err="1" smtClean="0"/>
              <a:t>бизнес-инноваций</a:t>
            </a:r>
            <a:r>
              <a:rPr lang="ru-RU" sz="1600" dirty="0" smtClean="0"/>
              <a:t>: подходы и направления исследований»,  Вестник Ленинградского Государственного университета имени А.С. Пушкина. Серия Психология, 2011. № 2. 0,7 п.л. С. 67-77.</a:t>
            </a:r>
          </a:p>
          <a:p>
            <a:r>
              <a:rPr lang="ru-RU" sz="1600" dirty="0" smtClean="0"/>
              <a:t>П.С. Сорокин «Социальные факторы и механизмы развития инноваций в бизнесе: направления исследований и перспективы их интеграции», Вестник Ленинградского государственного университета им. А.С. Пушкина, 2010. № 4. C. 67—77. 0,6 п.л.</a:t>
            </a:r>
          </a:p>
          <a:p>
            <a:pPr lvl="0"/>
            <a:r>
              <a:rPr lang="ru-RU" sz="1600" dirty="0" smtClean="0"/>
              <a:t>П.С. Сорокин, А.Г. </a:t>
            </a:r>
            <a:r>
              <a:rPr lang="ru-RU" sz="1600" dirty="0" err="1" smtClean="0"/>
              <a:t>Эфендиев</a:t>
            </a:r>
            <a:r>
              <a:rPr lang="ru-RU" sz="1600" dirty="0" smtClean="0"/>
              <a:t>, Е.С. Балабанова, «Карьера сотрудников российских </a:t>
            </a:r>
            <a:r>
              <a:rPr lang="ru-RU" sz="1600" dirty="0" err="1" smtClean="0"/>
              <a:t>бизнес-организаций</a:t>
            </a:r>
            <a:r>
              <a:rPr lang="ru-RU" sz="1600" dirty="0" smtClean="0"/>
              <a:t> как социальное явление: опыт эмпирического исследования», Мир России, №4, 2011. 2 п.л. С. 140-169.</a:t>
            </a:r>
          </a:p>
          <a:p>
            <a:pPr lvl="0"/>
            <a:r>
              <a:rPr lang="ru-RU" sz="1600" dirty="0" smtClean="0"/>
              <a:t>П.С. Сорокин «Бизнес-карьера как предмет анализа социальных наук: подходы и направления», Вестник Нижегородского государственного университета им. Н.И. Лобачевского, №4, 2011. Серия «социальные науки». 0,7 п.л. С. 68-73</a:t>
            </a:r>
          </a:p>
          <a:p>
            <a:endParaRPr lang="ru-RU" sz="1600" dirty="0" smtClean="0"/>
          </a:p>
          <a:p>
            <a:pPr lvl="0"/>
            <a:endParaRPr lang="ru-RU" sz="1600" dirty="0" smtClean="0"/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8572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ru-RU" sz="2800" b="1" dirty="0" smtClean="0"/>
              <a:t>Инновация в бизнесе: подходы к определению понятия </a:t>
            </a:r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en-US" sz="2200" dirty="0" smtClean="0"/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864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071802" y="1500174"/>
            <a:ext cx="3143272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инновация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3214686"/>
            <a:ext cx="3857652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«конечный продукт» или «завершающий акт» по отношению к созданию новшества (Г. </a:t>
            </a:r>
            <a:r>
              <a:rPr lang="ru-RU" dirty="0" err="1" smtClean="0"/>
              <a:t>Зальтман</a:t>
            </a:r>
            <a:r>
              <a:rPr lang="ru-RU" dirty="0" smtClean="0"/>
              <a:t>, Р. </a:t>
            </a:r>
            <a:r>
              <a:rPr lang="ru-RU" dirty="0" err="1" smtClean="0"/>
              <a:t>Данкан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3214686"/>
            <a:ext cx="400052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«процесс», пронизывающий все стадии генерации нового феномена в жизни </a:t>
            </a:r>
            <a:r>
              <a:rPr lang="ru-RU" dirty="0" err="1" smtClean="0"/>
              <a:t>бизнес-организации</a:t>
            </a:r>
            <a:r>
              <a:rPr lang="ru-RU" dirty="0" smtClean="0"/>
              <a:t> (идея, материальный продукт или метод) (С. </a:t>
            </a:r>
            <a:r>
              <a:rPr lang="ru-RU" dirty="0" err="1" smtClean="0"/>
              <a:t>Мейерc</a:t>
            </a:r>
            <a:r>
              <a:rPr lang="ru-RU" dirty="0" smtClean="0"/>
              <a:t>, Д. </a:t>
            </a:r>
            <a:r>
              <a:rPr lang="ru-RU" dirty="0" err="1" smtClean="0"/>
              <a:t>Маркис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 rot="10800000" flipV="1">
            <a:off x="2428860" y="2171688"/>
            <a:ext cx="642942" cy="1042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6"/>
            <a:endCxn id="8" idx="0"/>
          </p:cNvCxnSpPr>
          <p:nvPr/>
        </p:nvCxnSpPr>
        <p:spPr>
          <a:xfrm>
            <a:off x="6215074" y="2171688"/>
            <a:ext cx="428628" cy="1042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/>
              <a:t>Инновация в бизнесе: авторская трактовка</a:t>
            </a:r>
            <a:endParaRPr lang="ru-RU" sz="28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29411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864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827584" y="1412776"/>
            <a:ext cx="7125444" cy="424847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</a:rPr>
              <a:t>изменение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Oval 3" descr="Светлый горизонтальный"/>
          <p:cNvSpPr>
            <a:spLocks noChangeArrowheads="1"/>
          </p:cNvSpPr>
          <p:nvPr/>
        </p:nvSpPr>
        <p:spPr bwMode="auto">
          <a:xfrm>
            <a:off x="1403648" y="2492896"/>
            <a:ext cx="6336704" cy="3024336"/>
          </a:xfrm>
          <a:prstGeom prst="ellipse">
            <a:avLst/>
          </a:prstGeom>
          <a:pattFill prst="ltHorz">
            <a:fgClr>
              <a:srgbClr val="000000">
                <a:alpha val="25999"/>
              </a:srgbClr>
            </a:fgClr>
            <a:bgClr>
              <a:srgbClr val="FFFFFF">
                <a:alpha val="25999"/>
              </a:srgbClr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Улучшение (совершенствование)</a:t>
            </a:r>
          </a:p>
        </p:txBody>
      </p:sp>
      <p:sp>
        <p:nvSpPr>
          <p:cNvPr id="22532" name="Oval 4" descr="Светлый диагональный 1"/>
          <p:cNvSpPr>
            <a:spLocks noChangeArrowheads="1"/>
          </p:cNvSpPr>
          <p:nvPr/>
        </p:nvSpPr>
        <p:spPr bwMode="auto">
          <a:xfrm>
            <a:off x="1763688" y="3284984"/>
            <a:ext cx="5453236" cy="2160240"/>
          </a:xfrm>
          <a:prstGeom prst="ellipse">
            <a:avLst/>
          </a:prstGeom>
          <a:pattFill prst="ltDnDiag">
            <a:fgClr>
              <a:srgbClr val="C0C0C0">
                <a:alpha val="55000"/>
              </a:srgbClr>
            </a:fgClr>
            <a:bgClr>
              <a:srgbClr val="FFFFFF">
                <a:alpha val="55000"/>
              </a:srgbClr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i="1" dirty="0" smtClean="0">
                <a:latin typeface="Calibri" pitchFamily="34" charset="0"/>
              </a:rPr>
              <a:t>Качественное улучшение = </a:t>
            </a:r>
            <a:r>
              <a:rPr lang="ru-RU" sz="2800" b="1" i="1" dirty="0" smtClean="0">
                <a:latin typeface="Calibri" pitchFamily="34" charset="0"/>
              </a:rPr>
              <a:t>инновация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Инновации: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 Радикальные </a:t>
            </a:r>
            <a:r>
              <a:rPr lang="ru-RU" sz="1000" dirty="0" smtClean="0">
                <a:latin typeface="Calibri" pitchFamily="34" charset="0"/>
              </a:rPr>
              <a:t>– эволюционные 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</a:t>
            </a:r>
            <a:r>
              <a:rPr lang="ru-RU" sz="1000" dirty="0" smtClean="0">
                <a:latin typeface="Calibri" pitchFamily="34" charset="0"/>
              </a:rPr>
              <a:t>2.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Глобальные - локальные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635896" y="4581128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4572008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Постановка проблемы</a:t>
            </a:r>
            <a:endParaRPr lang="ru-RU" sz="32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200" dirty="0" smtClean="0"/>
              <a:t>Инновационное поведение интегрировано в организационную и внешнюю социально-культурную (в том числе институциональную) среду. </a:t>
            </a:r>
          </a:p>
          <a:p>
            <a:pPr marL="0" indent="0" algn="just" eaLnBrk="1" hangingPunct="1">
              <a:buNone/>
              <a:defRPr/>
            </a:pPr>
            <a:r>
              <a:rPr lang="ru-RU" sz="2200" dirty="0" smtClean="0"/>
              <a:t>Центральный вопрос состоит в том, </a:t>
            </a:r>
            <a:r>
              <a:rPr lang="ru-RU" sz="2200" b="1" dirty="0" smtClean="0"/>
              <a:t>насколько организационная (а также социальная) среда поощряет, вознаграждает и стимулирует инновационное поведение сотрудников?</a:t>
            </a:r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algn="just" eaLnBrk="1" hangingPunct="1">
              <a:buNone/>
              <a:defRPr/>
            </a:pPr>
            <a:r>
              <a:rPr lang="ru-RU" sz="2200" b="1" dirty="0" smtClean="0"/>
              <a:t>Карьера</a:t>
            </a:r>
            <a:r>
              <a:rPr lang="ru-RU" sz="2200" dirty="0" smtClean="0"/>
              <a:t> – стержневой институт социальной мобильности. Ключевым индикатором социально-культурной восприимчивости российского бизнеса к инновациям выступает </a:t>
            </a:r>
            <a:r>
              <a:rPr lang="ru-RU" sz="2200" b="1" dirty="0" smtClean="0"/>
              <a:t>роль инновационных характеристик </a:t>
            </a:r>
            <a:r>
              <a:rPr lang="ru-RU" sz="2200" dirty="0" smtClean="0"/>
              <a:t>личности для ее </a:t>
            </a:r>
            <a:r>
              <a:rPr lang="ru-RU" sz="2200" b="1" dirty="0" smtClean="0"/>
              <a:t>карьерного продвижения</a:t>
            </a:r>
            <a:r>
              <a:rPr lang="ru-RU" sz="2200" dirty="0" smtClean="0"/>
              <a:t>.</a:t>
            </a:r>
          </a:p>
          <a:p>
            <a:pPr marL="0" indent="0" algn="just" eaLnBrk="1" hangingPunct="1">
              <a:buNone/>
              <a:defRPr/>
            </a:pPr>
            <a:r>
              <a:rPr lang="ru-RU" sz="2200" dirty="0" smtClean="0"/>
              <a:t>Особое значение  имеет карьерное продвижение руководителей. </a:t>
            </a:r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64291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Информационная база</a:t>
            </a:r>
            <a:endParaRPr lang="ru-RU" sz="32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08512"/>
          </a:xfrm>
        </p:spPr>
        <p:txBody>
          <a:bodyPr/>
          <a:lstStyle/>
          <a:p>
            <a:pPr marL="457200" indent="-457200" algn="just" eaLnBrk="1" hangingPunct="1">
              <a:buAutoNum type="arabicParenR"/>
              <a:defRPr/>
            </a:pPr>
            <a:r>
              <a:rPr lang="ru-RU" sz="2200" dirty="0" smtClean="0"/>
              <a:t>Результаты эмпирического исследования «Управление человеческими ресурсами в современных российских </a:t>
            </a:r>
            <a:r>
              <a:rPr lang="ru-RU" sz="2200" dirty="0" err="1" smtClean="0"/>
              <a:t>бизнес-организациях</a:t>
            </a:r>
            <a:r>
              <a:rPr lang="ru-RU" sz="2200" dirty="0" smtClean="0"/>
              <a:t>» </a:t>
            </a:r>
            <a:r>
              <a:rPr lang="ru-RU" sz="2200" dirty="0" smtClean="0"/>
              <a:t>(всероссийская </a:t>
            </a:r>
            <a:r>
              <a:rPr lang="ru-RU" sz="2200" dirty="0" smtClean="0"/>
              <a:t>репрезентативная выборка: 14 регионов, 80 предприятий, более 2500 респондентов). 2008-2009 гг. Грант НФ </a:t>
            </a:r>
            <a:r>
              <a:rPr lang="ru-RU" sz="2200" dirty="0" smtClean="0"/>
              <a:t>Г</a:t>
            </a:r>
            <a:r>
              <a:rPr lang="ru-RU" sz="2200" dirty="0" smtClean="0"/>
              <a:t>У-ВШЭ</a:t>
            </a:r>
            <a:r>
              <a:rPr lang="ru-RU" sz="2200" dirty="0" smtClean="0"/>
              <a:t>. </a:t>
            </a:r>
          </a:p>
          <a:p>
            <a:pPr marL="457200" indent="-457200" algn="just" eaLnBrk="1" hangingPunct="1">
              <a:buAutoNum type="arabicParenR"/>
              <a:defRPr/>
            </a:pPr>
            <a:r>
              <a:rPr lang="ru-RU" sz="2200" dirty="0" smtClean="0"/>
              <a:t>Результаты эмпирического исследования «Специалисты и менеджеры в современном российском бизнесе: факторы и тенденции развития» (Метод социологического эксперимента: 17 предприятий, более 650 респондентов, в том числе, более 30 глубинных интервью).  2011-2012 гг. Грант НФ НИУ ВШЭ. </a:t>
            </a:r>
          </a:p>
          <a:p>
            <a:pPr marL="457200" indent="-457200" algn="just" eaLnBrk="1" hangingPunct="1">
              <a:buAutoNum type="arabicParenR"/>
              <a:defRPr/>
            </a:pPr>
            <a:r>
              <a:rPr lang="ru-RU" sz="2200" dirty="0" smtClean="0"/>
              <a:t>Результаты теоретических исследований и разработок авторского коллектива.</a:t>
            </a:r>
          </a:p>
          <a:p>
            <a:pPr marL="457200" indent="-457200" algn="just" eaLnBrk="1" hangingPunct="1">
              <a:buAutoNum type="arabicParenR"/>
              <a:defRPr/>
            </a:pPr>
            <a:endParaRPr lang="ru-RU" sz="2200" dirty="0" smtClean="0"/>
          </a:p>
          <a:p>
            <a:pPr marL="457200" indent="-457200" algn="just" eaLnBrk="1" hangingPunct="1">
              <a:buNone/>
              <a:defRPr/>
            </a:pPr>
            <a:endParaRPr lang="ru-RU" sz="2200" dirty="0" smtClean="0"/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Эмпирический анализ. Часть 1. Инновационное поведение и карьерная культура в российских </a:t>
            </a:r>
            <a:r>
              <a:rPr lang="ru-RU" sz="3200" b="1" dirty="0" err="1" smtClean="0"/>
              <a:t>бизнес-организациях</a:t>
            </a:r>
            <a:r>
              <a:rPr lang="ru-RU" sz="3200" b="1" dirty="0" smtClean="0"/>
              <a:t> </a:t>
            </a:r>
            <a:endParaRPr lang="ru-RU" sz="32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2200" b="1" i="1" dirty="0" smtClean="0"/>
              <a:t>Ключевой вопрос :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 smtClean="0"/>
              <a:t>насколько значимыми для карьерного роста руководителей в российских </a:t>
            </a:r>
            <a:r>
              <a:rPr lang="ru-RU" b="1" dirty="0" err="1" smtClean="0"/>
              <a:t>бизнес-организациях</a:t>
            </a:r>
            <a:r>
              <a:rPr lang="ru-RU" b="1" dirty="0" smtClean="0"/>
              <a:t> являются индивидуальные инновационные характеристики?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864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u="sng" dirty="0" smtClean="0"/>
              <a:t>Инновационные характеристики значимы для карьерного роста (и их значение возрастает)</a:t>
            </a:r>
            <a:endParaRPr lang="ru-RU" sz="2800" dirty="0" smtClean="0"/>
          </a:p>
        </p:txBody>
      </p:sp>
      <p:sp>
        <p:nvSpPr>
          <p:cNvPr id="4099" name="Содержимое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13387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1800" b="1" dirty="0" smtClean="0"/>
              <a:t>Ответы руководителей на вопрос: «Что, на Ваш взгляд, более всего необходимо, чтобы сделать успешную карьеру в вашей организации?», % (500 респондентов опрошено в 2008 году, 200 респондентов - в 2012 году)</a:t>
            </a:r>
            <a:endParaRPr lang="ru-RU" sz="1800" b="1" i="1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2200" b="1" i="1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ru-RU" sz="22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0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2285992"/>
          <a:ext cx="7056784" cy="40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972"/>
                <a:gridCol w="653406"/>
                <a:gridCol w="653406"/>
              </a:tblGrid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характеристики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Хорошее владение профессией, надо быть мастером своего 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Инициативность, активность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 b="1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Качественное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Коммуникабельность, умение ладить с людьми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Исполнительность, четкое выполнение задач вышестоящего руководства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Связи, дружба, знакомства и поддержка влиятельных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Креативность, способность осуществлять нововведения в профессиональной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Удачное стечение обстоятельств, везение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Природная одаренность, способности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Преданность, верность руководству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 smtClean="0"/>
              <a:t>Одновременный рост значения </a:t>
            </a:r>
            <a:r>
              <a:rPr lang="ru-RU" sz="2800" b="1" u="sng" dirty="0" err="1" smtClean="0"/>
              <a:t>инновационности</a:t>
            </a:r>
            <a:r>
              <a:rPr lang="ru-RU" sz="2800" b="1" u="sng" dirty="0" smtClean="0"/>
              <a:t> и </a:t>
            </a:r>
            <a:r>
              <a:rPr lang="ru-RU" sz="2800" b="1" u="sng" dirty="0" err="1" smtClean="0"/>
              <a:t>клановости</a:t>
            </a:r>
            <a:r>
              <a:rPr lang="ru-RU" sz="2800" b="1" u="sng" dirty="0" smtClean="0"/>
              <a:t> как факторов карьеры: взаимное дополнение или антагонизм?</a:t>
            </a:r>
            <a:endParaRPr lang="ru-RU" sz="28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52"/>
                <a:gridCol w="3829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Растет</a:t>
                      </a:r>
                      <a:r>
                        <a:rPr lang="ru-RU" baseline="0" dirty="0" smtClean="0"/>
                        <a:t> значимость </a:t>
                      </a:r>
                      <a:r>
                        <a:rPr lang="ru-RU" baseline="0" dirty="0" err="1" smtClean="0"/>
                        <a:t>инновационности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Растет значимость </a:t>
                      </a:r>
                      <a:r>
                        <a:rPr lang="ru-RU" dirty="0" err="1" smtClean="0"/>
                        <a:t>клановости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Инициативность,</a:t>
                      </a:r>
                      <a:r>
                        <a:rPr lang="ru-RU" baseline="0" dirty="0" smtClean="0"/>
                        <a:t> активность </a:t>
                      </a:r>
                    </a:p>
                    <a:p>
                      <a:r>
                        <a:rPr lang="ru-RU" baseline="0" dirty="0" smtClean="0"/>
                        <a:t>(рост с 33 до 47%)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err="1" smtClean="0"/>
                        <a:t>Креативность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(растет с 20 до 24%)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Связи, дружба, знакомства </a:t>
                      </a:r>
                    </a:p>
                    <a:p>
                      <a:r>
                        <a:rPr lang="ru-RU" baseline="0" dirty="0" smtClean="0"/>
                        <a:t>(растет с 21 до 32%)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Преданность, верность руководству </a:t>
                      </a:r>
                    </a:p>
                    <a:p>
                      <a:r>
                        <a:rPr lang="ru-RU" baseline="0" dirty="0" smtClean="0"/>
                        <a:t>(растет с 5 до 9 %)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Хорошее владение</a:t>
                      </a:r>
                      <a:r>
                        <a:rPr lang="ru-RU" baseline="0" dirty="0" smtClean="0"/>
                        <a:t> профессией </a:t>
                      </a:r>
                    </a:p>
                    <a:p>
                      <a:r>
                        <a:rPr lang="ru-RU" baseline="0" dirty="0" smtClean="0"/>
                        <a:t>(падает с 42 до 29%)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0" y="642918"/>
            <a:ext cx="730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B7CE7-A697-40B6-B848-959EB69B384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2701</Words>
  <Application>Microsoft Office PowerPoint</Application>
  <PresentationFormat>Экран (4:3)</PresentationFormat>
  <Paragraphs>557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Инновационное поведение и карьерное развитие руководителей в российских бизнес-организациях: опыт эмпирического исследования</vt:lpstr>
      <vt:lpstr>Инновационное поведение как фактор инноваций в бизнесе</vt:lpstr>
      <vt:lpstr>Инновация в бизнесе: подходы к определению понятия </vt:lpstr>
      <vt:lpstr>Инновация в бизнесе: авторская трактовка</vt:lpstr>
      <vt:lpstr>Постановка проблемы</vt:lpstr>
      <vt:lpstr>Информационная база</vt:lpstr>
      <vt:lpstr>Эмпирический анализ. Часть 1. Инновационное поведение и карьерная культура в российских бизнес-организациях </vt:lpstr>
      <vt:lpstr>Инновационные характеристики значимы для карьерного роста (и их значение возрастает)</vt:lpstr>
      <vt:lpstr>Одновременный рост значения инновационности и клановости как факторов карьеры: взаимное дополнение или антагонизм?</vt:lpstr>
      <vt:lpstr>Антагонизм инновационности и клановости как факторов карьеры: подтверждение (1)</vt:lpstr>
      <vt:lpstr>Антагонизм инновационности и клановости как факторов карьеры: подтверждение (2)</vt:lpstr>
      <vt:lpstr>Выступление руководителей с инициативами относительно своих подразделений – значимый фактор карьеры</vt:lpstr>
      <vt:lpstr>Роль инновационных характеристик как факторов карьеры изменяется в зависимости от карьерной культуры организации</vt:lpstr>
      <vt:lpstr>Характеристики инновационного поведения различаются в разных карьерных культурах (приведены статистически значимые различия  (p&lt;0.05))</vt:lpstr>
      <vt:lpstr>В организациях, где продвигают за образование, инновационная активность невысока: парадокс?</vt:lpstr>
      <vt:lpstr> Эмпирический анализ. Часть 2.  Стратегии карьерного роста и инновационные характеристики руководителей</vt:lpstr>
      <vt:lpstr>К чему стремятся руководители?</vt:lpstr>
      <vt:lpstr>Антагонизм между профессиональными и властными устремлениями руководителей</vt:lpstr>
      <vt:lpstr>Особенности карьерных устремлений выделенных типов руководителей</vt:lpstr>
      <vt:lpstr>Типы руководителей по карьерным устремлениям</vt:lpstr>
      <vt:lpstr>Инновационные характеристики руководителей с различными карьерными устремлениями (в % по кластерам)  (приведены статистически значимые различия  (p&lt;0.05))</vt:lpstr>
      <vt:lpstr>инновационная активность и социальные ожидания от карьерного роста</vt:lpstr>
      <vt:lpstr>ВЫВОДЫ</vt:lpstr>
      <vt:lpstr>Заключение</vt:lpstr>
      <vt:lpstr>Спасибо за внимание</vt:lpstr>
      <vt:lpstr>Основные публикации по теме презентации: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они уходят? Факторы, влияющие на намерения российских работников сменить место работы</dc:title>
  <dc:creator>Alex</dc:creator>
  <cp:lastModifiedBy>Kornetova</cp:lastModifiedBy>
  <cp:revision>144</cp:revision>
  <dcterms:created xsi:type="dcterms:W3CDTF">2010-11-24T21:25:20Z</dcterms:created>
  <dcterms:modified xsi:type="dcterms:W3CDTF">2012-05-31T06:31:55Z</dcterms:modified>
</cp:coreProperties>
</file>