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573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59" r:id="rId12"/>
    <p:sldId id="268" r:id="rId13"/>
    <p:sldId id="260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3D51"/>
    <a:srgbClr val="F5D504"/>
    <a:srgbClr val="005C07"/>
    <a:srgbClr val="FFE1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/>
    <p:restoredTop sz="94709"/>
  </p:normalViewPr>
  <p:slideViewPr>
    <p:cSldViewPr snapToGrid="0" snapToObjects="1">
      <p:cViewPr varScale="1">
        <p:scale>
          <a:sx n="81" d="100"/>
          <a:sy n="81" d="100"/>
        </p:scale>
        <p:origin x="200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localhost/Users/admin/Dropbox/&#1088;&#1077;&#1079;&#1091;&#1083;&#1100;&#1090;&#1072;&#1090;&#1099;%20&#1084;&#1091;&#1083;&#1100;&#1090;&#1080;&#1082;&#1091;&#1083;&#1100;&#1090;&#1080;%20&#1075;&#1088;&#1072;&#1092;&#1080;&#1082;&#160;&#8212;%20&#1082;&#1086;&#1087;&#1080;&#1103;%20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localhost/Users/admin/Dropbox/&#1088;&#1077;&#1079;&#1091;&#1083;&#1100;&#1090;&#1072;&#1090;&#1099;%20&#1084;&#1091;&#1083;&#1100;&#1090;&#1080;&#1082;&#1091;&#1083;&#1100;&#1090;&#1080;%20&#1075;&#1088;&#1072;&#1092;&#1080;&#1082;&#160;&#8212;%20&#1082;&#1086;&#1087;&#1080;&#1103;%20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localhost/Users/admin/Dropbox/&#1088;&#1077;&#1079;&#1091;&#1083;&#1100;&#1090;&#1072;&#1090;&#1099;%20&#1084;&#1091;&#1083;&#1100;&#1090;&#1080;&#1082;&#1091;&#1083;&#1100;&#1090;&#1080;%20&#1075;&#1088;&#1072;&#1092;&#1080;&#1082;&#160;&#8212;%20&#1082;&#1086;&#1087;&#1080;&#1103;%202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localhost/Users/admin/Dropbox/&#1088;&#1077;&#1079;&#1091;&#1083;&#1100;&#1090;&#1072;&#1090;&#1099;%20&#1084;&#1091;&#1083;&#1100;&#1090;&#1080;&#1082;&#1091;&#1083;&#1100;&#1090;&#1080;%20&#1075;&#1088;&#1072;&#1092;&#1080;&#1082;&#160;&#8212;%20&#1082;&#1086;&#1087;&#1080;&#1103;%202.xlsx" TargetMode="External"/><Relationship Id="rId4" Type="http://schemas.openxmlformats.org/officeDocument/2006/relationships/chartUserShapes" Target="../drawings/drawing1.xml"/><Relationship Id="rId1" Type="http://schemas.microsoft.com/office/2011/relationships/chartStyle" Target="style3.xml"/><Relationship Id="rId2" Type="http://schemas.microsoft.com/office/2011/relationships/chartColorStyle" Target="colors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78927148203594"/>
                  <c:y val="-0.214960465716759"/>
                </c:manualLayout>
              </c:layout>
              <c:tx>
                <c:rich>
                  <a:bodyPr/>
                  <a:lstStyle/>
                  <a:p>
                    <a:fld id="{31F47656-6895-3248-B650-2804BA5AB7D8}" type="VALUE">
                      <a:rPr lang="pt-BR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116476244080289"/>
                  <c:y val="0.028819470727995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89EF7AD-47F7-254E-8911-E444070FF801}" type="VALUE">
                      <a:rPr lang="pt-BR" smtClean="0"/>
                      <a:pPr>
                        <a:defRPr sz="2000"/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7823163953921"/>
                      <c:h val="0.134816588272289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выборки!$H$12:$H$13</c:f>
              <c:strCache>
                <c:ptCount val="2"/>
                <c:pt idx="0">
                  <c:v>другие</c:v>
                </c:pt>
                <c:pt idx="1">
                  <c:v>мультикультурализм</c:v>
                </c:pt>
              </c:strCache>
            </c:strRef>
          </c:cat>
          <c:val>
            <c:numRef>
              <c:f>выборки!$I$12:$I$13</c:f>
              <c:numCache>
                <c:formatCode>0.0%</c:formatCode>
                <c:ptCount val="2"/>
                <c:pt idx="0">
                  <c:v>0.923</c:v>
                </c:pt>
                <c:pt idx="1">
                  <c:v>0.077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962468862343"/>
          <c:y val="0.101510422831062"/>
          <c:w val="0.383162926558424"/>
          <c:h val="0.74619880655395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38610310906747"/>
                  <c:y val="-0.090387220727765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4009231789343"/>
                      <c:h val="0.087560743829667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19216051638172"/>
                  <c:y val="0.05895038569243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выборки!$H$20:$H$21</c:f>
              <c:strCache>
                <c:ptCount val="2"/>
                <c:pt idx="0">
                  <c:v>другие</c:v>
                </c:pt>
                <c:pt idx="1">
                  <c:v>мультикультурализм</c:v>
                </c:pt>
              </c:strCache>
            </c:strRef>
          </c:cat>
          <c:val>
            <c:numRef>
              <c:f>выборки!$I$20:$I$21</c:f>
              <c:numCache>
                <c:formatCode>0.0%</c:formatCode>
                <c:ptCount val="2"/>
                <c:pt idx="0">
                  <c:v>0.949</c:v>
                </c:pt>
                <c:pt idx="1">
                  <c:v>0.051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1971989647119"/>
          <c:y val="0.0303713478326775"/>
          <c:w val="0.664936549814601"/>
          <c:h val="0.7205896018787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тв!$AW$17</c:f>
              <c:strCache>
                <c:ptCount val="1"/>
                <c:pt idx="0">
                  <c:v>Отношения +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тв!$AX$16:$BE$16</c:f>
              <c:strCache>
                <c:ptCount val="8"/>
                <c:pt idx="0">
                  <c:v>этническая идентичность</c:v>
                </c:pt>
                <c:pt idx="1">
                  <c:v>национальная идентиность</c:v>
                </c:pt>
                <c:pt idx="2">
                  <c:v>контакт на работе/учебе</c:v>
                </c:pt>
                <c:pt idx="3">
                  <c:v>контакт с друзьями/родственниками</c:v>
                </c:pt>
                <c:pt idx="4">
                  <c:v> случайный контакт</c:v>
                </c:pt>
                <c:pt idx="5">
                  <c:v>интеграция: бизнес</c:v>
                </c:pt>
                <c:pt idx="6">
                  <c:v>интеграция: социальная сфера</c:v>
                </c:pt>
                <c:pt idx="7">
                  <c:v>интеграция: искусство</c:v>
                </c:pt>
              </c:strCache>
            </c:strRef>
          </c:cat>
          <c:val>
            <c:numRef>
              <c:f>тв!$AX$17:$BE$17</c:f>
              <c:numCache>
                <c:formatCode>General</c:formatCode>
                <c:ptCount val="8"/>
                <c:pt idx="0">
                  <c:v>23.80952380952381</c:v>
                </c:pt>
                <c:pt idx="1">
                  <c:v>23.80952380952381</c:v>
                </c:pt>
                <c:pt idx="2">
                  <c:v>38.0952380952381</c:v>
                </c:pt>
                <c:pt idx="3">
                  <c:v>9.523809523809523</c:v>
                </c:pt>
                <c:pt idx="4">
                  <c:v>9.523809523809523</c:v>
                </c:pt>
                <c:pt idx="5">
                  <c:v>0.0</c:v>
                </c:pt>
                <c:pt idx="6">
                  <c:v>28.57142857142857</c:v>
                </c:pt>
                <c:pt idx="7">
                  <c:v>9.523809523809523</c:v>
                </c:pt>
              </c:numCache>
            </c:numRef>
          </c:val>
        </c:ser>
        <c:ser>
          <c:idx val="2"/>
          <c:order val="1"/>
          <c:tx>
            <c:strRef>
              <c:f>тв!$AW$18</c:f>
              <c:strCache>
                <c:ptCount val="1"/>
                <c:pt idx="0">
                  <c:v>отношения -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тв!$AX$16:$BE$16</c:f>
              <c:strCache>
                <c:ptCount val="8"/>
                <c:pt idx="0">
                  <c:v>этническая идентичность</c:v>
                </c:pt>
                <c:pt idx="1">
                  <c:v>национальная идентиность</c:v>
                </c:pt>
                <c:pt idx="2">
                  <c:v>контакт на работе/учебе</c:v>
                </c:pt>
                <c:pt idx="3">
                  <c:v>контакт с друзьями/родственниками</c:v>
                </c:pt>
                <c:pt idx="4">
                  <c:v> случайный контакт</c:v>
                </c:pt>
                <c:pt idx="5">
                  <c:v>интеграция: бизнес</c:v>
                </c:pt>
                <c:pt idx="6">
                  <c:v>интеграция: социальная сфера</c:v>
                </c:pt>
                <c:pt idx="7">
                  <c:v>интеграция: искусство</c:v>
                </c:pt>
              </c:strCache>
            </c:strRef>
          </c:cat>
          <c:val>
            <c:numRef>
              <c:f>тв!$AX$18:$BE$18</c:f>
              <c:numCache>
                <c:formatCode>General</c:formatCode>
                <c:ptCount val="8"/>
                <c:pt idx="0">
                  <c:v>0.0</c:v>
                </c:pt>
                <c:pt idx="1">
                  <c:v>0.0</c:v>
                </c:pt>
                <c:pt idx="2">
                  <c:v>23.80952380952381</c:v>
                </c:pt>
                <c:pt idx="3">
                  <c:v>23.80952380952381</c:v>
                </c:pt>
                <c:pt idx="4">
                  <c:v>19.04761904761905</c:v>
                </c:pt>
                <c:pt idx="5">
                  <c:v>14.28571428571428</c:v>
                </c:pt>
                <c:pt idx="6">
                  <c:v>14.28571428571428</c:v>
                </c:pt>
                <c:pt idx="7">
                  <c:v>0.0</c:v>
                </c:pt>
              </c:numCache>
            </c:numRef>
          </c:val>
        </c:ser>
        <c:ser>
          <c:idx val="3"/>
          <c:order val="2"/>
          <c:tx>
            <c:strRef>
              <c:f>тв!$AW$19</c:f>
              <c:strCache>
                <c:ptCount val="1"/>
                <c:pt idx="0">
                  <c:v>интеграция +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тв!$AX$16:$BE$16</c:f>
              <c:strCache>
                <c:ptCount val="8"/>
                <c:pt idx="0">
                  <c:v>этническая идентичность</c:v>
                </c:pt>
                <c:pt idx="1">
                  <c:v>национальная идентиность</c:v>
                </c:pt>
                <c:pt idx="2">
                  <c:v>контакт на работе/учебе</c:v>
                </c:pt>
                <c:pt idx="3">
                  <c:v>контакт с друзьями/родственниками</c:v>
                </c:pt>
                <c:pt idx="4">
                  <c:v> случайный контакт</c:v>
                </c:pt>
                <c:pt idx="5">
                  <c:v>интеграция: бизнес</c:v>
                </c:pt>
                <c:pt idx="6">
                  <c:v>интеграция: социальная сфера</c:v>
                </c:pt>
                <c:pt idx="7">
                  <c:v>интеграция: искусство</c:v>
                </c:pt>
              </c:strCache>
            </c:strRef>
          </c:cat>
          <c:val>
            <c:numRef>
              <c:f>тв!$AX$19:$BE$19</c:f>
              <c:numCache>
                <c:formatCode>General</c:formatCode>
                <c:ptCount val="8"/>
                <c:pt idx="0">
                  <c:v>28.57142857142857</c:v>
                </c:pt>
                <c:pt idx="1">
                  <c:v>38.0952380952381</c:v>
                </c:pt>
                <c:pt idx="2">
                  <c:v>52.38095238095239</c:v>
                </c:pt>
                <c:pt idx="3">
                  <c:v>4.761904761904762</c:v>
                </c:pt>
                <c:pt idx="4">
                  <c:v>4.761904761904762</c:v>
                </c:pt>
                <c:pt idx="5">
                  <c:v>9.523809523809523</c:v>
                </c:pt>
                <c:pt idx="6">
                  <c:v>47.61904761904761</c:v>
                </c:pt>
                <c:pt idx="7">
                  <c:v>9.523809523809523</c:v>
                </c:pt>
              </c:numCache>
            </c:numRef>
          </c:val>
        </c:ser>
        <c:ser>
          <c:idx val="5"/>
          <c:order val="3"/>
          <c:tx>
            <c:strRef>
              <c:f>тв!$AW$20</c:f>
              <c:strCache>
                <c:ptCount val="1"/>
                <c:pt idx="0">
                  <c:v> интеграция -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тв!$AX$16:$BE$16</c:f>
              <c:strCache>
                <c:ptCount val="8"/>
                <c:pt idx="0">
                  <c:v>этническая идентичность</c:v>
                </c:pt>
                <c:pt idx="1">
                  <c:v>национальная идентиность</c:v>
                </c:pt>
                <c:pt idx="2">
                  <c:v>контакт на работе/учебе</c:v>
                </c:pt>
                <c:pt idx="3">
                  <c:v>контакт с друзьями/родственниками</c:v>
                </c:pt>
                <c:pt idx="4">
                  <c:v> случайный контакт</c:v>
                </c:pt>
                <c:pt idx="5">
                  <c:v>интеграция: бизнес</c:v>
                </c:pt>
                <c:pt idx="6">
                  <c:v>интеграция: социальная сфера</c:v>
                </c:pt>
                <c:pt idx="7">
                  <c:v>интеграция: искусство</c:v>
                </c:pt>
              </c:strCache>
            </c:strRef>
          </c:cat>
          <c:val>
            <c:numRef>
              <c:f>тв!$AX$20:$BE$20</c:f>
              <c:numCache>
                <c:formatCode>General</c:formatCode>
                <c:ptCount val="8"/>
                <c:pt idx="0">
                  <c:v>0.0</c:v>
                </c:pt>
                <c:pt idx="1">
                  <c:v>0.0</c:v>
                </c:pt>
                <c:pt idx="2">
                  <c:v>19.04761904761905</c:v>
                </c:pt>
                <c:pt idx="3">
                  <c:v>19.04761904761905</c:v>
                </c:pt>
                <c:pt idx="4">
                  <c:v>19.04761904761905</c:v>
                </c:pt>
                <c:pt idx="5">
                  <c:v>9.523809523809523</c:v>
                </c:pt>
                <c:pt idx="6">
                  <c:v>9.523809523809523</c:v>
                </c:pt>
                <c:pt idx="7">
                  <c:v>0.0</c:v>
                </c:pt>
              </c:numCache>
            </c:numRef>
          </c:val>
        </c:ser>
        <c:ser>
          <c:idx val="6"/>
          <c:order val="4"/>
          <c:tx>
            <c:strRef>
              <c:f>тв!$AW$21</c:f>
              <c:strCache>
                <c:ptCount val="1"/>
                <c:pt idx="0">
                  <c:v>идентичность +</c:v>
                </c:pt>
              </c:strCache>
            </c:strRef>
          </c:tx>
          <c:spPr>
            <a:solidFill>
              <a:srgbClr val="69F333"/>
            </a:solidFill>
          </c:spPr>
          <c:invertIfNegative val="0"/>
          <c:cat>
            <c:strRef>
              <c:f>тв!$AX$16:$BE$16</c:f>
              <c:strCache>
                <c:ptCount val="8"/>
                <c:pt idx="0">
                  <c:v>этническая идентичность</c:v>
                </c:pt>
                <c:pt idx="1">
                  <c:v>национальная идентиность</c:v>
                </c:pt>
                <c:pt idx="2">
                  <c:v>контакт на работе/учебе</c:v>
                </c:pt>
                <c:pt idx="3">
                  <c:v>контакт с друзьями/родственниками</c:v>
                </c:pt>
                <c:pt idx="4">
                  <c:v> случайный контакт</c:v>
                </c:pt>
                <c:pt idx="5">
                  <c:v>интеграция: бизнес</c:v>
                </c:pt>
                <c:pt idx="6">
                  <c:v>интеграция: социальная сфера</c:v>
                </c:pt>
                <c:pt idx="7">
                  <c:v>интеграция: искусство</c:v>
                </c:pt>
              </c:strCache>
            </c:strRef>
          </c:cat>
          <c:val>
            <c:numRef>
              <c:f>тв!$AX$21:$BE$21</c:f>
              <c:numCache>
                <c:formatCode>General</c:formatCode>
                <c:ptCount val="8"/>
                <c:pt idx="0">
                  <c:v>14.28571428571428</c:v>
                </c:pt>
                <c:pt idx="1">
                  <c:v>9.523809523809523</c:v>
                </c:pt>
                <c:pt idx="2">
                  <c:v>9.523809523809523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9.523809523809523</c:v>
                </c:pt>
                <c:pt idx="7">
                  <c:v>9.523809523809523</c:v>
                </c:pt>
              </c:numCache>
            </c:numRef>
          </c:val>
        </c:ser>
        <c:ser>
          <c:idx val="8"/>
          <c:order val="5"/>
          <c:tx>
            <c:strRef>
              <c:f>тв!$AW$22</c:f>
              <c:strCache>
                <c:ptCount val="1"/>
              </c:strCache>
            </c:strRef>
          </c:tx>
          <c:invertIfNegative val="0"/>
          <c:cat>
            <c:strRef>
              <c:f>тв!$AX$16:$BE$16</c:f>
              <c:strCache>
                <c:ptCount val="8"/>
                <c:pt idx="0">
                  <c:v>этническая идентичность</c:v>
                </c:pt>
                <c:pt idx="1">
                  <c:v>национальная идентиность</c:v>
                </c:pt>
                <c:pt idx="2">
                  <c:v>контакт на работе/учебе</c:v>
                </c:pt>
                <c:pt idx="3">
                  <c:v>контакт с друзьями/родственниками</c:v>
                </c:pt>
                <c:pt idx="4">
                  <c:v> случайный контакт</c:v>
                </c:pt>
                <c:pt idx="5">
                  <c:v>интеграция: бизнес</c:v>
                </c:pt>
                <c:pt idx="6">
                  <c:v>интеграция: социальная сфера</c:v>
                </c:pt>
                <c:pt idx="7">
                  <c:v>интеграция: искусство</c:v>
                </c:pt>
              </c:strCache>
            </c:strRef>
          </c:cat>
          <c:val>
            <c:numRef>
              <c:f>тв!$AX$22:$BE$22</c:f>
              <c:numCache>
                <c:formatCode>General</c:formatCode>
                <c:ptCount val="8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7580880"/>
        <c:axId val="2120695360"/>
      </c:barChart>
      <c:catAx>
        <c:axId val="2117580880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txPr>
          <a:bodyPr rot="1080000" vert="horz"/>
          <a:lstStyle/>
          <a:p>
            <a:pPr>
              <a:defRPr sz="1600"/>
            </a:pPr>
            <a:endParaRPr lang="ru-RU"/>
          </a:p>
        </c:txPr>
        <c:crossAx val="2120695360"/>
        <c:crosses val="autoZero"/>
        <c:auto val="1"/>
        <c:lblAlgn val="ctr"/>
        <c:lblOffset val="100"/>
        <c:noMultiLvlLbl val="0"/>
      </c:catAx>
      <c:valAx>
        <c:axId val="2120695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21175808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9387104953438"/>
          <c:y val="0.162684774494931"/>
          <c:w val="0.240612895046562"/>
          <c:h val="0.522275900864855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402530608529"/>
          <c:y val="0.0579245841148031"/>
          <c:w val="0.637634478341245"/>
          <c:h val="0.6298271075928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онлайн!$AB$17</c:f>
              <c:strCache>
                <c:ptCount val="1"/>
                <c:pt idx="0">
                  <c:v>отношения +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онлайн!$AC$16:$AJ$16</c:f>
              <c:strCache>
                <c:ptCount val="8"/>
                <c:pt idx="0">
                  <c:v>этническая идентичность</c:v>
                </c:pt>
                <c:pt idx="1">
                  <c:v>национальная идентиность</c:v>
                </c:pt>
                <c:pt idx="2">
                  <c:v>контакт на работе/учебе</c:v>
                </c:pt>
                <c:pt idx="3">
                  <c:v>контакт с друзьями/родственниками</c:v>
                </c:pt>
                <c:pt idx="4">
                  <c:v> случайный контакт</c:v>
                </c:pt>
                <c:pt idx="5">
                  <c:v>интеграция: бизнес</c:v>
                </c:pt>
                <c:pt idx="6">
                  <c:v>интеграция: социальная сфера</c:v>
                </c:pt>
                <c:pt idx="7">
                  <c:v>интеграция: искусство</c:v>
                </c:pt>
              </c:strCache>
            </c:strRef>
          </c:cat>
          <c:val>
            <c:numRef>
              <c:f>онлайн!$AC$17:$AJ$17</c:f>
              <c:numCache>
                <c:formatCode>0</c:formatCode>
                <c:ptCount val="8"/>
                <c:pt idx="0">
                  <c:v>0.0</c:v>
                </c:pt>
                <c:pt idx="1">
                  <c:v>3.389830508474576</c:v>
                </c:pt>
                <c:pt idx="2">
                  <c:v>15.25423728813559</c:v>
                </c:pt>
                <c:pt idx="3">
                  <c:v>0.0</c:v>
                </c:pt>
                <c:pt idx="4">
                  <c:v>1.694915254237288</c:v>
                </c:pt>
                <c:pt idx="5">
                  <c:v>13.5593220338983</c:v>
                </c:pt>
                <c:pt idx="6">
                  <c:v>6.779661016949152</c:v>
                </c:pt>
                <c:pt idx="7">
                  <c:v>0.0</c:v>
                </c:pt>
              </c:numCache>
            </c:numRef>
          </c:val>
        </c:ser>
        <c:ser>
          <c:idx val="1"/>
          <c:order val="1"/>
          <c:tx>
            <c:strRef>
              <c:f>онлайн!$AB$18</c:f>
              <c:strCache>
                <c:ptCount val="1"/>
                <c:pt idx="0">
                  <c:v>отношения 0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онлайн!$AC$16:$AJ$16</c:f>
              <c:strCache>
                <c:ptCount val="8"/>
                <c:pt idx="0">
                  <c:v>этническая идентичность</c:v>
                </c:pt>
                <c:pt idx="1">
                  <c:v>национальная идентиность</c:v>
                </c:pt>
                <c:pt idx="2">
                  <c:v>контакт на работе/учебе</c:v>
                </c:pt>
                <c:pt idx="3">
                  <c:v>контакт с друзьями/родственниками</c:v>
                </c:pt>
                <c:pt idx="4">
                  <c:v> случайный контакт</c:v>
                </c:pt>
                <c:pt idx="5">
                  <c:v>интеграция: бизнес</c:v>
                </c:pt>
                <c:pt idx="6">
                  <c:v>интеграция: социальная сфера</c:v>
                </c:pt>
                <c:pt idx="7">
                  <c:v>интеграция: искусство</c:v>
                </c:pt>
              </c:strCache>
            </c:strRef>
          </c:cat>
          <c:val>
            <c:numRef>
              <c:f>онлайн!$AC$18:$AJ$18</c:f>
              <c:numCache>
                <c:formatCode>0</c:formatCode>
                <c:ptCount val="8"/>
                <c:pt idx="0">
                  <c:v>1.694915254237288</c:v>
                </c:pt>
                <c:pt idx="1">
                  <c:v>1.694915254237288</c:v>
                </c:pt>
                <c:pt idx="2">
                  <c:v>28.8135593220339</c:v>
                </c:pt>
                <c:pt idx="3">
                  <c:v>1.694915254237288</c:v>
                </c:pt>
                <c:pt idx="4">
                  <c:v>5.084745762711865</c:v>
                </c:pt>
                <c:pt idx="5">
                  <c:v>20.33898305084746</c:v>
                </c:pt>
                <c:pt idx="6">
                  <c:v>10.16949152542373</c:v>
                </c:pt>
                <c:pt idx="7">
                  <c:v>5.084745762711865</c:v>
                </c:pt>
              </c:numCache>
            </c:numRef>
          </c:val>
        </c:ser>
        <c:ser>
          <c:idx val="2"/>
          <c:order val="2"/>
          <c:tx>
            <c:strRef>
              <c:f>онлайн!$AB$19</c:f>
              <c:strCache>
                <c:ptCount val="1"/>
                <c:pt idx="0">
                  <c:v>отношения -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онлайн!$AC$16:$AJ$16</c:f>
              <c:strCache>
                <c:ptCount val="8"/>
                <c:pt idx="0">
                  <c:v>этническая идентичность</c:v>
                </c:pt>
                <c:pt idx="1">
                  <c:v>национальная идентиность</c:v>
                </c:pt>
                <c:pt idx="2">
                  <c:v>контакт на работе/учебе</c:v>
                </c:pt>
                <c:pt idx="3">
                  <c:v>контакт с друзьями/родственниками</c:v>
                </c:pt>
                <c:pt idx="4">
                  <c:v> случайный контакт</c:v>
                </c:pt>
                <c:pt idx="5">
                  <c:v>интеграция: бизнес</c:v>
                </c:pt>
                <c:pt idx="6">
                  <c:v>интеграция: социальная сфера</c:v>
                </c:pt>
                <c:pt idx="7">
                  <c:v>интеграция: искусство</c:v>
                </c:pt>
              </c:strCache>
            </c:strRef>
          </c:cat>
          <c:val>
            <c:numRef>
              <c:f>онлайн!$AC$19:$AJ$19</c:f>
              <c:numCache>
                <c:formatCode>0</c:formatCode>
                <c:ptCount val="8"/>
                <c:pt idx="0">
                  <c:v>1.694915254237288</c:v>
                </c:pt>
                <c:pt idx="1">
                  <c:v>5.084745762711865</c:v>
                </c:pt>
                <c:pt idx="2">
                  <c:v>20.33898305084746</c:v>
                </c:pt>
                <c:pt idx="3">
                  <c:v>0.0</c:v>
                </c:pt>
                <c:pt idx="4">
                  <c:v>3.389830508474576</c:v>
                </c:pt>
                <c:pt idx="5">
                  <c:v>11.86440677966102</c:v>
                </c:pt>
                <c:pt idx="6">
                  <c:v>10.16949152542373</c:v>
                </c:pt>
                <c:pt idx="7">
                  <c:v>1.694915254237288</c:v>
                </c:pt>
              </c:numCache>
            </c:numRef>
          </c:val>
        </c:ser>
        <c:ser>
          <c:idx val="3"/>
          <c:order val="3"/>
          <c:tx>
            <c:strRef>
              <c:f>онлайн!$AB$20</c:f>
              <c:strCache>
                <c:ptCount val="1"/>
                <c:pt idx="0">
                  <c:v> интеграция +</c:v>
                </c:pt>
              </c:strCache>
            </c:strRef>
          </c:tx>
          <c:spPr>
            <a:solidFill>
              <a:srgbClr val="005C07"/>
            </a:solidFill>
            <a:ln>
              <a:noFill/>
            </a:ln>
            <a:effectLst/>
          </c:spPr>
          <c:invertIfNegative val="0"/>
          <c:cat>
            <c:strRef>
              <c:f>онлайн!$AC$16:$AJ$16</c:f>
              <c:strCache>
                <c:ptCount val="8"/>
                <c:pt idx="0">
                  <c:v>этническая идентичность</c:v>
                </c:pt>
                <c:pt idx="1">
                  <c:v>национальная идентиность</c:v>
                </c:pt>
                <c:pt idx="2">
                  <c:v>контакт на работе/учебе</c:v>
                </c:pt>
                <c:pt idx="3">
                  <c:v>контакт с друзьями/родственниками</c:v>
                </c:pt>
                <c:pt idx="4">
                  <c:v> случайный контакт</c:v>
                </c:pt>
                <c:pt idx="5">
                  <c:v>интеграция: бизнес</c:v>
                </c:pt>
                <c:pt idx="6">
                  <c:v>интеграция: социальная сфера</c:v>
                </c:pt>
                <c:pt idx="7">
                  <c:v>интеграция: искусство</c:v>
                </c:pt>
              </c:strCache>
            </c:strRef>
          </c:cat>
          <c:val>
            <c:numRef>
              <c:f>онлайн!$AC$20:$AJ$20</c:f>
              <c:numCache>
                <c:formatCode>0</c:formatCode>
                <c:ptCount val="8"/>
                <c:pt idx="0">
                  <c:v>0.0</c:v>
                </c:pt>
                <c:pt idx="1">
                  <c:v>3.389830508474576</c:v>
                </c:pt>
                <c:pt idx="2">
                  <c:v>23.72881355932203</c:v>
                </c:pt>
                <c:pt idx="3">
                  <c:v>0.0</c:v>
                </c:pt>
                <c:pt idx="4">
                  <c:v>3.389830508474576</c:v>
                </c:pt>
                <c:pt idx="5">
                  <c:v>23.72881355932203</c:v>
                </c:pt>
                <c:pt idx="6">
                  <c:v>3.389830508474576</c:v>
                </c:pt>
                <c:pt idx="7">
                  <c:v>1.694915254237288</c:v>
                </c:pt>
              </c:numCache>
            </c:numRef>
          </c:val>
        </c:ser>
        <c:ser>
          <c:idx val="4"/>
          <c:order val="4"/>
          <c:tx>
            <c:strRef>
              <c:f>онлайн!$AB$21</c:f>
              <c:strCache>
                <c:ptCount val="1"/>
                <c:pt idx="0">
                  <c:v> интергация 0</c:v>
                </c:pt>
              </c:strCache>
            </c:strRef>
          </c:tx>
          <c:spPr>
            <a:solidFill>
              <a:srgbClr val="F5D504"/>
            </a:solidFill>
            <a:ln>
              <a:noFill/>
            </a:ln>
            <a:effectLst/>
          </c:spPr>
          <c:invertIfNegative val="0"/>
          <c:cat>
            <c:strRef>
              <c:f>онлайн!$AC$16:$AJ$16</c:f>
              <c:strCache>
                <c:ptCount val="8"/>
                <c:pt idx="0">
                  <c:v>этническая идентичность</c:v>
                </c:pt>
                <c:pt idx="1">
                  <c:v>национальная идентиность</c:v>
                </c:pt>
                <c:pt idx="2">
                  <c:v>контакт на работе/учебе</c:v>
                </c:pt>
                <c:pt idx="3">
                  <c:v>контакт с друзьями/родственниками</c:v>
                </c:pt>
                <c:pt idx="4">
                  <c:v> случайный контакт</c:v>
                </c:pt>
                <c:pt idx="5">
                  <c:v>интеграция: бизнес</c:v>
                </c:pt>
                <c:pt idx="6">
                  <c:v>интеграция: социальная сфера</c:v>
                </c:pt>
                <c:pt idx="7">
                  <c:v>интеграция: искусство</c:v>
                </c:pt>
              </c:strCache>
            </c:strRef>
          </c:cat>
          <c:val>
            <c:numRef>
              <c:f>онлайн!$AC$21:$AJ$21</c:f>
              <c:numCache>
                <c:formatCode>0</c:formatCode>
                <c:ptCount val="8"/>
                <c:pt idx="0">
                  <c:v>0.0</c:v>
                </c:pt>
                <c:pt idx="1">
                  <c:v>0.0</c:v>
                </c:pt>
                <c:pt idx="2">
                  <c:v>13.5593220338983</c:v>
                </c:pt>
                <c:pt idx="3">
                  <c:v>0.0</c:v>
                </c:pt>
                <c:pt idx="4">
                  <c:v>0.0</c:v>
                </c:pt>
                <c:pt idx="5">
                  <c:v>8.47457627118644</c:v>
                </c:pt>
                <c:pt idx="6">
                  <c:v>10.16949152542373</c:v>
                </c:pt>
                <c:pt idx="7">
                  <c:v>0.0</c:v>
                </c:pt>
              </c:numCache>
            </c:numRef>
          </c:val>
        </c:ser>
        <c:ser>
          <c:idx val="5"/>
          <c:order val="5"/>
          <c:tx>
            <c:strRef>
              <c:f>онлайн!$AB$22</c:f>
              <c:strCache>
                <c:ptCount val="1"/>
                <c:pt idx="0">
                  <c:v>интеграция -</c:v>
                </c:pt>
              </c:strCache>
            </c:strRef>
          </c:tx>
          <c:spPr>
            <a:solidFill>
              <a:srgbClr val="DA4F97"/>
            </a:solidFill>
            <a:ln>
              <a:noFill/>
            </a:ln>
            <a:effectLst/>
          </c:spPr>
          <c:invertIfNegative val="0"/>
          <c:cat>
            <c:strRef>
              <c:f>онлайн!$AC$16:$AJ$16</c:f>
              <c:strCache>
                <c:ptCount val="8"/>
                <c:pt idx="0">
                  <c:v>этническая идентичность</c:v>
                </c:pt>
                <c:pt idx="1">
                  <c:v>национальная идентиность</c:v>
                </c:pt>
                <c:pt idx="2">
                  <c:v>контакт на работе/учебе</c:v>
                </c:pt>
                <c:pt idx="3">
                  <c:v>контакт с друзьями/родственниками</c:v>
                </c:pt>
                <c:pt idx="4">
                  <c:v> случайный контакт</c:v>
                </c:pt>
                <c:pt idx="5">
                  <c:v>интеграция: бизнес</c:v>
                </c:pt>
                <c:pt idx="6">
                  <c:v>интеграция: социальная сфера</c:v>
                </c:pt>
                <c:pt idx="7">
                  <c:v>интеграция: искусство</c:v>
                </c:pt>
              </c:strCache>
            </c:strRef>
          </c:cat>
          <c:val>
            <c:numRef>
              <c:f>онлайн!$AC$22:$AJ$22</c:f>
              <c:numCache>
                <c:formatCode>0</c:formatCode>
                <c:ptCount val="8"/>
                <c:pt idx="0">
                  <c:v>3.389830508474576</c:v>
                </c:pt>
                <c:pt idx="1">
                  <c:v>8.47457627118644</c:v>
                </c:pt>
                <c:pt idx="2">
                  <c:v>47.45762711864407</c:v>
                </c:pt>
                <c:pt idx="3">
                  <c:v>1.694915254237288</c:v>
                </c:pt>
                <c:pt idx="4">
                  <c:v>10.16949152542373</c:v>
                </c:pt>
                <c:pt idx="5">
                  <c:v>28.8135593220339</c:v>
                </c:pt>
                <c:pt idx="6">
                  <c:v>20.33898305084746</c:v>
                </c:pt>
                <c:pt idx="7">
                  <c:v>1.694915254237288</c:v>
                </c:pt>
              </c:numCache>
            </c:numRef>
          </c:val>
        </c:ser>
        <c:ser>
          <c:idx val="6"/>
          <c:order val="6"/>
          <c:tx>
            <c:strRef>
              <c:f>онлайн!$AB$23</c:f>
              <c:strCache>
                <c:ptCount val="1"/>
                <c:pt idx="0">
                  <c:v> идентичность +</c:v>
                </c:pt>
              </c:strCache>
            </c:strRef>
          </c:tx>
          <c:spPr>
            <a:solidFill>
              <a:srgbClr val="008D10"/>
            </a:solidFill>
            <a:ln>
              <a:noFill/>
            </a:ln>
            <a:effectLst/>
          </c:spPr>
          <c:invertIfNegative val="0"/>
          <c:cat>
            <c:strRef>
              <c:f>онлайн!$AC$16:$AJ$16</c:f>
              <c:strCache>
                <c:ptCount val="8"/>
                <c:pt idx="0">
                  <c:v>этническая идентичность</c:v>
                </c:pt>
                <c:pt idx="1">
                  <c:v>национальная идентиность</c:v>
                </c:pt>
                <c:pt idx="2">
                  <c:v>контакт на работе/учебе</c:v>
                </c:pt>
                <c:pt idx="3">
                  <c:v>контакт с друзьями/родственниками</c:v>
                </c:pt>
                <c:pt idx="4">
                  <c:v> случайный контакт</c:v>
                </c:pt>
                <c:pt idx="5">
                  <c:v>интеграция: бизнес</c:v>
                </c:pt>
                <c:pt idx="6">
                  <c:v>интеграция: социальная сфера</c:v>
                </c:pt>
                <c:pt idx="7">
                  <c:v>интеграция: искусство</c:v>
                </c:pt>
              </c:strCache>
            </c:strRef>
          </c:cat>
          <c:val>
            <c:numRef>
              <c:f>онлайн!$AC$23:$AJ$23</c:f>
              <c:numCache>
                <c:formatCode>0</c:formatCode>
                <c:ptCount val="8"/>
                <c:pt idx="0">
                  <c:v>0.0</c:v>
                </c:pt>
                <c:pt idx="1">
                  <c:v>1.694915254237288</c:v>
                </c:pt>
                <c:pt idx="2">
                  <c:v>1.694915254237288</c:v>
                </c:pt>
                <c:pt idx="3">
                  <c:v>0.0</c:v>
                </c:pt>
                <c:pt idx="4">
                  <c:v>1.694915254237288</c:v>
                </c:pt>
                <c:pt idx="5">
                  <c:v>5.084745762711865</c:v>
                </c:pt>
                <c:pt idx="6">
                  <c:v>0.0</c:v>
                </c:pt>
                <c:pt idx="7">
                  <c:v>0.0</c:v>
                </c:pt>
              </c:numCache>
            </c:numRef>
          </c:val>
        </c:ser>
        <c:ser>
          <c:idx val="7"/>
          <c:order val="7"/>
          <c:tx>
            <c:strRef>
              <c:f>онлайн!$AB$24</c:f>
              <c:strCache>
                <c:ptCount val="1"/>
                <c:pt idx="0">
                  <c:v> идентичость 0</c:v>
                </c:pt>
              </c:strCache>
            </c:strRef>
          </c:tx>
          <c:spPr>
            <a:solidFill>
              <a:srgbClr val="FFE170"/>
            </a:solidFill>
            <a:ln>
              <a:noFill/>
            </a:ln>
            <a:effectLst/>
          </c:spPr>
          <c:invertIfNegative val="0"/>
          <c:cat>
            <c:strRef>
              <c:f>онлайн!$AC$16:$AJ$16</c:f>
              <c:strCache>
                <c:ptCount val="8"/>
                <c:pt idx="0">
                  <c:v>этническая идентичность</c:v>
                </c:pt>
                <c:pt idx="1">
                  <c:v>национальная идентиность</c:v>
                </c:pt>
                <c:pt idx="2">
                  <c:v>контакт на работе/учебе</c:v>
                </c:pt>
                <c:pt idx="3">
                  <c:v>контакт с друзьями/родственниками</c:v>
                </c:pt>
                <c:pt idx="4">
                  <c:v> случайный контакт</c:v>
                </c:pt>
                <c:pt idx="5">
                  <c:v>интеграция: бизнес</c:v>
                </c:pt>
                <c:pt idx="6">
                  <c:v>интеграция: социальная сфера</c:v>
                </c:pt>
                <c:pt idx="7">
                  <c:v>интеграция: искусство</c:v>
                </c:pt>
              </c:strCache>
            </c:strRef>
          </c:cat>
          <c:val>
            <c:numRef>
              <c:f>онлайн!$AC$24:$AJ$24</c:f>
              <c:numCache>
                <c:formatCode>0</c:formatCode>
                <c:ptCount val="8"/>
                <c:pt idx="0">
                  <c:v>1.694915254237288</c:v>
                </c:pt>
                <c:pt idx="1">
                  <c:v>5.084745762711865</c:v>
                </c:pt>
                <c:pt idx="2">
                  <c:v>13.5593220338983</c:v>
                </c:pt>
                <c:pt idx="3">
                  <c:v>1.694915254237288</c:v>
                </c:pt>
                <c:pt idx="4">
                  <c:v>5.084745762711865</c:v>
                </c:pt>
                <c:pt idx="5">
                  <c:v>5.084745762711865</c:v>
                </c:pt>
                <c:pt idx="6">
                  <c:v>6.779661016949152</c:v>
                </c:pt>
                <c:pt idx="7">
                  <c:v>3.389830508474576</c:v>
                </c:pt>
              </c:numCache>
            </c:numRef>
          </c:val>
        </c:ser>
        <c:ser>
          <c:idx val="8"/>
          <c:order val="8"/>
          <c:tx>
            <c:strRef>
              <c:f>онлайн!$AB$25</c:f>
              <c:strCache>
                <c:ptCount val="1"/>
                <c:pt idx="0">
                  <c:v> идентичность -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онлайн!$AC$16:$AJ$16</c:f>
              <c:strCache>
                <c:ptCount val="8"/>
                <c:pt idx="0">
                  <c:v>этническая идентичность</c:v>
                </c:pt>
                <c:pt idx="1">
                  <c:v>национальная идентиность</c:v>
                </c:pt>
                <c:pt idx="2">
                  <c:v>контакт на работе/учебе</c:v>
                </c:pt>
                <c:pt idx="3">
                  <c:v>контакт с друзьями/родственниками</c:v>
                </c:pt>
                <c:pt idx="4">
                  <c:v> случайный контакт</c:v>
                </c:pt>
                <c:pt idx="5">
                  <c:v>интеграция: бизнес</c:v>
                </c:pt>
                <c:pt idx="6">
                  <c:v>интеграция: социальная сфера</c:v>
                </c:pt>
                <c:pt idx="7">
                  <c:v>интеграция: искусство</c:v>
                </c:pt>
              </c:strCache>
            </c:strRef>
          </c:cat>
          <c:val>
            <c:numRef>
              <c:f>онлайн!$AC$25:$AJ$25</c:f>
              <c:numCache>
                <c:formatCode>0</c:formatCode>
                <c:ptCount val="8"/>
                <c:pt idx="0">
                  <c:v>1.694915254237288</c:v>
                </c:pt>
                <c:pt idx="1">
                  <c:v>3.389830508474576</c:v>
                </c:pt>
                <c:pt idx="2">
                  <c:v>10.16949152542373</c:v>
                </c:pt>
                <c:pt idx="3">
                  <c:v>0.0</c:v>
                </c:pt>
                <c:pt idx="4">
                  <c:v>3.389830508474576</c:v>
                </c:pt>
                <c:pt idx="5">
                  <c:v>5.084745762711865</c:v>
                </c:pt>
                <c:pt idx="6">
                  <c:v>6.779661016949152</c:v>
                </c:pt>
                <c:pt idx="7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12326496"/>
        <c:axId val="2112328624"/>
      </c:barChart>
      <c:catAx>
        <c:axId val="21123264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102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12328624"/>
        <c:crosses val="autoZero"/>
        <c:auto val="1"/>
        <c:lblAlgn val="ctr"/>
        <c:lblOffset val="10"/>
        <c:tickLblSkip val="1"/>
        <c:noMultiLvlLbl val="0"/>
      </c:catAx>
      <c:valAx>
        <c:axId val="2112328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b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1232649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823635767053399"/>
          <c:y val="0.0130205787476944"/>
          <c:w val="0.176364261981703"/>
          <c:h val="0.7677759300988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 rot="0" vert="horz" anchor="ctr" anchorCtr="1"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C63B79-CF43-B14F-B604-711897BE2C19}" type="doc">
      <dgm:prSet loTypeId="urn:microsoft.com/office/officeart/2005/8/layout/cycle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A4107E-8F0F-D541-9EB2-817BE506C61F}">
      <dgm:prSet phldrT="[Текст]"/>
      <dgm:spPr/>
      <dgm:t>
        <a:bodyPr/>
        <a:lstStyle/>
        <a:p>
          <a:r>
            <a:rPr lang="ru-RU" dirty="0" smtClean="0"/>
            <a:t>М.</a:t>
          </a:r>
          <a:r>
            <a:rPr lang="ru-RU" baseline="0" dirty="0" smtClean="0"/>
            <a:t> в СМИ</a:t>
          </a:r>
          <a:endParaRPr lang="ru-RU" dirty="0"/>
        </a:p>
      </dgm:t>
    </dgm:pt>
    <dgm:pt modelId="{A759748E-7DE8-A740-9221-6629AC3F75C4}" type="parTrans" cxnId="{D1FFF4D6-D63E-6249-B366-45D68D44CEBB}">
      <dgm:prSet/>
      <dgm:spPr/>
      <dgm:t>
        <a:bodyPr/>
        <a:lstStyle/>
        <a:p>
          <a:endParaRPr lang="ru-RU"/>
        </a:p>
      </dgm:t>
    </dgm:pt>
    <dgm:pt modelId="{974BE5F3-CBEB-274B-B74A-027E6A001A51}" type="sibTrans" cxnId="{D1FFF4D6-D63E-6249-B366-45D68D44CEBB}">
      <dgm:prSet/>
      <dgm:spPr/>
      <dgm:t>
        <a:bodyPr/>
        <a:lstStyle/>
        <a:p>
          <a:endParaRPr lang="ru-RU"/>
        </a:p>
      </dgm:t>
    </dgm:pt>
    <dgm:pt modelId="{AA6B0EB2-AAC6-2045-9421-3F4A41A0F823}">
      <dgm:prSet phldrT="[Текст]"/>
      <dgm:spPr/>
      <dgm:t>
        <a:bodyPr/>
        <a:lstStyle/>
        <a:p>
          <a:r>
            <a:rPr lang="ru-RU" dirty="0" smtClean="0"/>
            <a:t>Теоретический</a:t>
          </a:r>
          <a:r>
            <a:rPr lang="ru-RU" baseline="0" dirty="0" smtClean="0"/>
            <a:t> анализ</a:t>
          </a:r>
          <a:endParaRPr lang="ru-RU" dirty="0"/>
        </a:p>
      </dgm:t>
    </dgm:pt>
    <dgm:pt modelId="{2713D68B-2942-F042-94F9-56F90D232743}" type="parTrans" cxnId="{4948BAFA-CD26-AF41-855B-93BA9C146522}">
      <dgm:prSet/>
      <dgm:spPr/>
      <dgm:t>
        <a:bodyPr/>
        <a:lstStyle/>
        <a:p>
          <a:endParaRPr lang="ru-RU"/>
        </a:p>
      </dgm:t>
    </dgm:pt>
    <dgm:pt modelId="{7CDAB72B-C3A2-1D4A-B8AD-05FD70F2D83A}" type="sibTrans" cxnId="{4948BAFA-CD26-AF41-855B-93BA9C146522}">
      <dgm:prSet/>
      <dgm:spPr/>
      <dgm:t>
        <a:bodyPr/>
        <a:lstStyle/>
        <a:p>
          <a:endParaRPr lang="ru-RU"/>
        </a:p>
      </dgm:t>
    </dgm:pt>
    <dgm:pt modelId="{C30FA27F-9DCC-104A-AB5E-ACE2A9C97F9D}">
      <dgm:prSet phldrT="[Текст]"/>
      <dgm:spPr/>
      <dgm:t>
        <a:bodyPr/>
        <a:lstStyle/>
        <a:p>
          <a:r>
            <a:rPr lang="ru-RU" dirty="0" smtClean="0"/>
            <a:t>Определение индикаторов и схемы анализа</a:t>
          </a:r>
          <a:endParaRPr lang="ru-RU" dirty="0"/>
        </a:p>
      </dgm:t>
    </dgm:pt>
    <dgm:pt modelId="{EE604DD7-5595-AA43-839D-F127279F30A4}" type="parTrans" cxnId="{DE3C3807-B09E-1F41-85FE-765F87D8F295}">
      <dgm:prSet/>
      <dgm:spPr/>
      <dgm:t>
        <a:bodyPr/>
        <a:lstStyle/>
        <a:p>
          <a:endParaRPr lang="ru-RU"/>
        </a:p>
      </dgm:t>
    </dgm:pt>
    <dgm:pt modelId="{CD0C0928-4A6A-B44B-8DF7-2EF0D01ED301}" type="sibTrans" cxnId="{DE3C3807-B09E-1F41-85FE-765F87D8F295}">
      <dgm:prSet/>
      <dgm:spPr/>
      <dgm:t>
        <a:bodyPr/>
        <a:lstStyle/>
        <a:p>
          <a:endParaRPr lang="ru-RU"/>
        </a:p>
      </dgm:t>
    </dgm:pt>
    <dgm:pt modelId="{17C54749-AC24-5345-9CEA-54D4B6F89C2D}">
      <dgm:prSet phldrT="[Текст]"/>
      <dgm:spPr/>
      <dgm:t>
        <a:bodyPr/>
        <a:lstStyle/>
        <a:p>
          <a:r>
            <a:rPr lang="ru-RU" dirty="0" smtClean="0"/>
            <a:t>Отбор «слепых» кодировщиков</a:t>
          </a:r>
          <a:r>
            <a:rPr lang="ru-RU" baseline="0" dirty="0" smtClean="0"/>
            <a:t> и их тренировка</a:t>
          </a:r>
          <a:endParaRPr lang="ru-RU" dirty="0"/>
        </a:p>
      </dgm:t>
    </dgm:pt>
    <dgm:pt modelId="{9F7E7AB3-DF52-F44B-938B-007255FFB4D6}" type="parTrans" cxnId="{9661382A-C03C-0144-B1D0-9560BF7B3A07}">
      <dgm:prSet/>
      <dgm:spPr/>
      <dgm:t>
        <a:bodyPr/>
        <a:lstStyle/>
        <a:p>
          <a:endParaRPr lang="ru-RU"/>
        </a:p>
      </dgm:t>
    </dgm:pt>
    <dgm:pt modelId="{31FC03C1-CE91-9E45-A193-3A184E03AB34}" type="sibTrans" cxnId="{9661382A-C03C-0144-B1D0-9560BF7B3A07}">
      <dgm:prSet/>
      <dgm:spPr/>
      <dgm:t>
        <a:bodyPr/>
        <a:lstStyle/>
        <a:p>
          <a:endParaRPr lang="ru-RU"/>
        </a:p>
      </dgm:t>
    </dgm:pt>
    <dgm:pt modelId="{25715BBE-679B-0C47-AF43-FB0EF0B0B439}">
      <dgm:prSet phldrT="[Текст]"/>
      <dgm:spPr/>
      <dgm:t>
        <a:bodyPr/>
        <a:lstStyle/>
        <a:p>
          <a:r>
            <a:rPr lang="ru-RU" dirty="0" smtClean="0"/>
            <a:t>Проверка надежности кодирования</a:t>
          </a:r>
          <a:endParaRPr lang="ru-RU" dirty="0"/>
        </a:p>
      </dgm:t>
    </dgm:pt>
    <dgm:pt modelId="{66EB6F2A-1B42-BC48-BBB2-DA7D08AF3417}" type="parTrans" cxnId="{A08D35AF-660B-B74F-BCD1-9D8CA3453109}">
      <dgm:prSet/>
      <dgm:spPr/>
      <dgm:t>
        <a:bodyPr/>
        <a:lstStyle/>
        <a:p>
          <a:endParaRPr lang="ru-RU"/>
        </a:p>
      </dgm:t>
    </dgm:pt>
    <dgm:pt modelId="{CD1BEDCE-8BD9-2347-B95F-B0BED8D10184}" type="sibTrans" cxnId="{A08D35AF-660B-B74F-BCD1-9D8CA3453109}">
      <dgm:prSet/>
      <dgm:spPr/>
      <dgm:t>
        <a:bodyPr/>
        <a:lstStyle/>
        <a:p>
          <a:endParaRPr lang="ru-RU"/>
        </a:p>
      </dgm:t>
    </dgm:pt>
    <dgm:pt modelId="{14806113-601D-004E-B91E-73044AE0C63A}">
      <dgm:prSet/>
      <dgm:spPr/>
      <dgm:t>
        <a:bodyPr/>
        <a:lstStyle/>
        <a:p>
          <a:r>
            <a:rPr lang="ru-RU" dirty="0" smtClean="0"/>
            <a:t>Кодирование</a:t>
          </a:r>
          <a:endParaRPr lang="ru-RU" dirty="0"/>
        </a:p>
      </dgm:t>
    </dgm:pt>
    <dgm:pt modelId="{7A13DBFB-7CBB-8D4B-AB43-7B0852383931}" type="parTrans" cxnId="{25199958-C6C6-5840-BD4A-A3BA53729584}">
      <dgm:prSet/>
      <dgm:spPr/>
      <dgm:t>
        <a:bodyPr/>
        <a:lstStyle/>
        <a:p>
          <a:endParaRPr lang="ru-RU"/>
        </a:p>
      </dgm:t>
    </dgm:pt>
    <dgm:pt modelId="{232D78F6-DBE4-D14B-8311-9121AFA19955}" type="sibTrans" cxnId="{25199958-C6C6-5840-BD4A-A3BA53729584}">
      <dgm:prSet/>
      <dgm:spPr/>
      <dgm:t>
        <a:bodyPr/>
        <a:lstStyle/>
        <a:p>
          <a:endParaRPr lang="ru-RU"/>
        </a:p>
      </dgm:t>
    </dgm:pt>
    <dgm:pt modelId="{C6ACCEBB-D33D-9545-816A-A04BA15C4E5F}" type="pres">
      <dgm:prSet presAssocID="{F2C63B79-CF43-B14F-B604-711897BE2C1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92CEB5-3B9C-254B-9A78-5535F5176F82}" type="pres">
      <dgm:prSet presAssocID="{F2C63B79-CF43-B14F-B604-711897BE2C19}" presName="cycle" presStyleCnt="0"/>
      <dgm:spPr/>
    </dgm:pt>
    <dgm:pt modelId="{45A5CA82-080A-7048-B060-E53EEBCEFB60}" type="pres">
      <dgm:prSet presAssocID="{68A4107E-8F0F-D541-9EB2-817BE506C61F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F47E59-3DD7-984D-9966-365C0F47EA3B}" type="pres">
      <dgm:prSet presAssocID="{974BE5F3-CBEB-274B-B74A-027E6A001A51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CE0847FA-8C76-1244-B9DC-3C808669DC1A}" type="pres">
      <dgm:prSet presAssocID="{AA6B0EB2-AAC6-2045-9421-3F4A41A0F823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EE3B81-27EB-9E4D-A3A1-88560F4342BA}" type="pres">
      <dgm:prSet presAssocID="{C30FA27F-9DCC-104A-AB5E-ACE2A9C97F9D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045B6-4CB4-564E-872A-4D1F1151B6BC}" type="pres">
      <dgm:prSet presAssocID="{17C54749-AC24-5345-9CEA-54D4B6F89C2D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5DA9A6-48CB-5C4F-977F-09B2073305F2}" type="pres">
      <dgm:prSet presAssocID="{14806113-601D-004E-B91E-73044AE0C63A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A98714-4D27-2642-91F1-B69D31B0E686}" type="pres">
      <dgm:prSet presAssocID="{25715BBE-679B-0C47-AF43-FB0EF0B0B439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049150-06D2-E34D-A16B-09DF82D890DA}" type="presOf" srcId="{F2C63B79-CF43-B14F-B604-711897BE2C19}" destId="{C6ACCEBB-D33D-9545-816A-A04BA15C4E5F}" srcOrd="0" destOrd="0" presId="urn:microsoft.com/office/officeart/2005/8/layout/cycle3"/>
    <dgm:cxn modelId="{31516AC6-D6FC-BF41-807A-B466C6BF7647}" type="presOf" srcId="{C30FA27F-9DCC-104A-AB5E-ACE2A9C97F9D}" destId="{36EE3B81-27EB-9E4D-A3A1-88560F4342BA}" srcOrd="0" destOrd="0" presId="urn:microsoft.com/office/officeart/2005/8/layout/cycle3"/>
    <dgm:cxn modelId="{0AD3ABE4-BC02-AE4B-B3C4-3E361A8E33F9}" type="presOf" srcId="{14806113-601D-004E-B91E-73044AE0C63A}" destId="{E55DA9A6-48CB-5C4F-977F-09B2073305F2}" srcOrd="0" destOrd="0" presId="urn:microsoft.com/office/officeart/2005/8/layout/cycle3"/>
    <dgm:cxn modelId="{4948BAFA-CD26-AF41-855B-93BA9C146522}" srcId="{F2C63B79-CF43-B14F-B604-711897BE2C19}" destId="{AA6B0EB2-AAC6-2045-9421-3F4A41A0F823}" srcOrd="1" destOrd="0" parTransId="{2713D68B-2942-F042-94F9-56F90D232743}" sibTransId="{7CDAB72B-C3A2-1D4A-B8AD-05FD70F2D83A}"/>
    <dgm:cxn modelId="{25199958-C6C6-5840-BD4A-A3BA53729584}" srcId="{F2C63B79-CF43-B14F-B604-711897BE2C19}" destId="{14806113-601D-004E-B91E-73044AE0C63A}" srcOrd="4" destOrd="0" parTransId="{7A13DBFB-7CBB-8D4B-AB43-7B0852383931}" sibTransId="{232D78F6-DBE4-D14B-8311-9121AFA19955}"/>
    <dgm:cxn modelId="{DFA9C15C-9E6A-8642-AED5-A50394C0DA96}" type="presOf" srcId="{68A4107E-8F0F-D541-9EB2-817BE506C61F}" destId="{45A5CA82-080A-7048-B060-E53EEBCEFB60}" srcOrd="0" destOrd="0" presId="urn:microsoft.com/office/officeart/2005/8/layout/cycle3"/>
    <dgm:cxn modelId="{D1FFF4D6-D63E-6249-B366-45D68D44CEBB}" srcId="{F2C63B79-CF43-B14F-B604-711897BE2C19}" destId="{68A4107E-8F0F-D541-9EB2-817BE506C61F}" srcOrd="0" destOrd="0" parTransId="{A759748E-7DE8-A740-9221-6629AC3F75C4}" sibTransId="{974BE5F3-CBEB-274B-B74A-027E6A001A51}"/>
    <dgm:cxn modelId="{0ABE3357-70E9-8F44-8D96-3D63EBD97C08}" type="presOf" srcId="{17C54749-AC24-5345-9CEA-54D4B6F89C2D}" destId="{284045B6-4CB4-564E-872A-4D1F1151B6BC}" srcOrd="0" destOrd="0" presId="urn:microsoft.com/office/officeart/2005/8/layout/cycle3"/>
    <dgm:cxn modelId="{9661382A-C03C-0144-B1D0-9560BF7B3A07}" srcId="{F2C63B79-CF43-B14F-B604-711897BE2C19}" destId="{17C54749-AC24-5345-9CEA-54D4B6F89C2D}" srcOrd="3" destOrd="0" parTransId="{9F7E7AB3-DF52-F44B-938B-007255FFB4D6}" sibTransId="{31FC03C1-CE91-9E45-A193-3A184E03AB34}"/>
    <dgm:cxn modelId="{66399C9B-348A-BE4D-AA74-F336BF892E02}" type="presOf" srcId="{25715BBE-679B-0C47-AF43-FB0EF0B0B439}" destId="{4BA98714-4D27-2642-91F1-B69D31B0E686}" srcOrd="0" destOrd="0" presId="urn:microsoft.com/office/officeart/2005/8/layout/cycle3"/>
    <dgm:cxn modelId="{DE3C3807-B09E-1F41-85FE-765F87D8F295}" srcId="{F2C63B79-CF43-B14F-B604-711897BE2C19}" destId="{C30FA27F-9DCC-104A-AB5E-ACE2A9C97F9D}" srcOrd="2" destOrd="0" parTransId="{EE604DD7-5595-AA43-839D-F127279F30A4}" sibTransId="{CD0C0928-4A6A-B44B-8DF7-2EF0D01ED301}"/>
    <dgm:cxn modelId="{35751EE1-769F-9449-9868-82356C000BDF}" type="presOf" srcId="{974BE5F3-CBEB-274B-B74A-027E6A001A51}" destId="{E3F47E59-3DD7-984D-9966-365C0F47EA3B}" srcOrd="0" destOrd="0" presId="urn:microsoft.com/office/officeart/2005/8/layout/cycle3"/>
    <dgm:cxn modelId="{81E4FA62-2B7D-1D47-879F-93DE9BF9AA51}" type="presOf" srcId="{AA6B0EB2-AAC6-2045-9421-3F4A41A0F823}" destId="{CE0847FA-8C76-1244-B9DC-3C808669DC1A}" srcOrd="0" destOrd="0" presId="urn:microsoft.com/office/officeart/2005/8/layout/cycle3"/>
    <dgm:cxn modelId="{A08D35AF-660B-B74F-BCD1-9D8CA3453109}" srcId="{F2C63B79-CF43-B14F-B604-711897BE2C19}" destId="{25715BBE-679B-0C47-AF43-FB0EF0B0B439}" srcOrd="5" destOrd="0" parTransId="{66EB6F2A-1B42-BC48-BBB2-DA7D08AF3417}" sibTransId="{CD1BEDCE-8BD9-2347-B95F-B0BED8D10184}"/>
    <dgm:cxn modelId="{8AB407A9-A52F-7542-998E-9D2D6BA0103E}" type="presParOf" srcId="{C6ACCEBB-D33D-9545-816A-A04BA15C4E5F}" destId="{EE92CEB5-3B9C-254B-9A78-5535F5176F82}" srcOrd="0" destOrd="0" presId="urn:microsoft.com/office/officeart/2005/8/layout/cycle3"/>
    <dgm:cxn modelId="{44C114F2-843D-484C-BBF1-F0533714284D}" type="presParOf" srcId="{EE92CEB5-3B9C-254B-9A78-5535F5176F82}" destId="{45A5CA82-080A-7048-B060-E53EEBCEFB60}" srcOrd="0" destOrd="0" presId="urn:microsoft.com/office/officeart/2005/8/layout/cycle3"/>
    <dgm:cxn modelId="{C0BE85B7-3CA0-394F-89B4-0BC6DB84140B}" type="presParOf" srcId="{EE92CEB5-3B9C-254B-9A78-5535F5176F82}" destId="{E3F47E59-3DD7-984D-9966-365C0F47EA3B}" srcOrd="1" destOrd="0" presId="urn:microsoft.com/office/officeart/2005/8/layout/cycle3"/>
    <dgm:cxn modelId="{0F72245F-E8A5-9641-8F90-98DFD8263986}" type="presParOf" srcId="{EE92CEB5-3B9C-254B-9A78-5535F5176F82}" destId="{CE0847FA-8C76-1244-B9DC-3C808669DC1A}" srcOrd="2" destOrd="0" presId="urn:microsoft.com/office/officeart/2005/8/layout/cycle3"/>
    <dgm:cxn modelId="{8398E7AE-C909-9D46-9F63-CAC77914E46D}" type="presParOf" srcId="{EE92CEB5-3B9C-254B-9A78-5535F5176F82}" destId="{36EE3B81-27EB-9E4D-A3A1-88560F4342BA}" srcOrd="3" destOrd="0" presId="urn:microsoft.com/office/officeart/2005/8/layout/cycle3"/>
    <dgm:cxn modelId="{9F95C5B2-B9FF-E94C-ABF9-7EE9017F759A}" type="presParOf" srcId="{EE92CEB5-3B9C-254B-9A78-5535F5176F82}" destId="{284045B6-4CB4-564E-872A-4D1F1151B6BC}" srcOrd="4" destOrd="0" presId="urn:microsoft.com/office/officeart/2005/8/layout/cycle3"/>
    <dgm:cxn modelId="{B0CE0633-15C1-BB4A-A12F-8AF401ED1E42}" type="presParOf" srcId="{EE92CEB5-3B9C-254B-9A78-5535F5176F82}" destId="{E55DA9A6-48CB-5C4F-977F-09B2073305F2}" srcOrd="5" destOrd="0" presId="urn:microsoft.com/office/officeart/2005/8/layout/cycle3"/>
    <dgm:cxn modelId="{D0302549-F3F2-D242-9BAE-9B7957F6762A}" type="presParOf" srcId="{EE92CEB5-3B9C-254B-9A78-5535F5176F82}" destId="{4BA98714-4D27-2642-91F1-B69D31B0E686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F47E59-3DD7-984D-9966-365C0F47EA3B}">
      <dsp:nvSpPr>
        <dsp:cNvPr id="0" name=""/>
        <dsp:cNvSpPr/>
      </dsp:nvSpPr>
      <dsp:spPr>
        <a:xfrm>
          <a:off x="2489594" y="-3730"/>
          <a:ext cx="5552177" cy="5552177"/>
        </a:xfrm>
        <a:prstGeom prst="circularArrow">
          <a:avLst>
            <a:gd name="adj1" fmla="val 5274"/>
            <a:gd name="adj2" fmla="val 312630"/>
            <a:gd name="adj3" fmla="val 14202289"/>
            <a:gd name="adj4" fmla="val 17142156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5A5CA82-080A-7048-B060-E53EEBCEFB60}">
      <dsp:nvSpPr>
        <dsp:cNvPr id="0" name=""/>
        <dsp:cNvSpPr/>
      </dsp:nvSpPr>
      <dsp:spPr>
        <a:xfrm>
          <a:off x="4194805" y="2653"/>
          <a:ext cx="2141754" cy="107087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М.</a:t>
          </a:r>
          <a:r>
            <a:rPr lang="ru-RU" sz="1900" kern="1200" baseline="0" dirty="0" smtClean="0"/>
            <a:t> в СМИ</a:t>
          </a:r>
          <a:endParaRPr lang="ru-RU" sz="1900" kern="1200" dirty="0"/>
        </a:p>
      </dsp:txBody>
      <dsp:txXfrm>
        <a:off x="4247081" y="54929"/>
        <a:ext cx="2037202" cy="966325"/>
      </dsp:txXfrm>
    </dsp:sp>
    <dsp:sp modelId="{CE0847FA-8C76-1244-B9DC-3C808669DC1A}">
      <dsp:nvSpPr>
        <dsp:cNvPr id="0" name=""/>
        <dsp:cNvSpPr/>
      </dsp:nvSpPr>
      <dsp:spPr>
        <a:xfrm>
          <a:off x="6145445" y="1128855"/>
          <a:ext cx="2141754" cy="107087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Теоретический</a:t>
          </a:r>
          <a:r>
            <a:rPr lang="ru-RU" sz="1900" kern="1200" baseline="0" dirty="0" smtClean="0"/>
            <a:t> анализ</a:t>
          </a:r>
          <a:endParaRPr lang="ru-RU" sz="1900" kern="1200" dirty="0"/>
        </a:p>
      </dsp:txBody>
      <dsp:txXfrm>
        <a:off x="6197721" y="1181131"/>
        <a:ext cx="2037202" cy="966325"/>
      </dsp:txXfrm>
    </dsp:sp>
    <dsp:sp modelId="{36EE3B81-27EB-9E4D-A3A1-88560F4342BA}">
      <dsp:nvSpPr>
        <dsp:cNvPr id="0" name=""/>
        <dsp:cNvSpPr/>
      </dsp:nvSpPr>
      <dsp:spPr>
        <a:xfrm>
          <a:off x="6145445" y="3381260"/>
          <a:ext cx="2141754" cy="107087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Определение индикаторов и схемы анализа</a:t>
          </a:r>
          <a:endParaRPr lang="ru-RU" sz="1900" kern="1200" dirty="0"/>
        </a:p>
      </dsp:txBody>
      <dsp:txXfrm>
        <a:off x="6197721" y="3433536"/>
        <a:ext cx="2037202" cy="966325"/>
      </dsp:txXfrm>
    </dsp:sp>
    <dsp:sp modelId="{284045B6-4CB4-564E-872A-4D1F1151B6BC}">
      <dsp:nvSpPr>
        <dsp:cNvPr id="0" name=""/>
        <dsp:cNvSpPr/>
      </dsp:nvSpPr>
      <dsp:spPr>
        <a:xfrm>
          <a:off x="4194805" y="4507462"/>
          <a:ext cx="2141754" cy="107087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Отбор «слепых» кодировщиков</a:t>
          </a:r>
          <a:r>
            <a:rPr lang="ru-RU" sz="1900" kern="1200" baseline="0" dirty="0" smtClean="0"/>
            <a:t> и их тренировка</a:t>
          </a:r>
          <a:endParaRPr lang="ru-RU" sz="1900" kern="1200" dirty="0"/>
        </a:p>
      </dsp:txBody>
      <dsp:txXfrm>
        <a:off x="4247081" y="4559738"/>
        <a:ext cx="2037202" cy="966325"/>
      </dsp:txXfrm>
    </dsp:sp>
    <dsp:sp modelId="{E55DA9A6-48CB-5C4F-977F-09B2073305F2}">
      <dsp:nvSpPr>
        <dsp:cNvPr id="0" name=""/>
        <dsp:cNvSpPr/>
      </dsp:nvSpPr>
      <dsp:spPr>
        <a:xfrm>
          <a:off x="2244166" y="3381260"/>
          <a:ext cx="2141754" cy="107087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Кодирование</a:t>
          </a:r>
          <a:endParaRPr lang="ru-RU" sz="1900" kern="1200" dirty="0"/>
        </a:p>
      </dsp:txBody>
      <dsp:txXfrm>
        <a:off x="2296442" y="3433536"/>
        <a:ext cx="2037202" cy="966325"/>
      </dsp:txXfrm>
    </dsp:sp>
    <dsp:sp modelId="{4BA98714-4D27-2642-91F1-B69D31B0E686}">
      <dsp:nvSpPr>
        <dsp:cNvPr id="0" name=""/>
        <dsp:cNvSpPr/>
      </dsp:nvSpPr>
      <dsp:spPr>
        <a:xfrm>
          <a:off x="2244166" y="1128855"/>
          <a:ext cx="2141754" cy="107087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Проверка надежности кодирования</a:t>
          </a:r>
          <a:endParaRPr lang="ru-RU" sz="1900" kern="1200" dirty="0"/>
        </a:p>
      </dsp:txBody>
      <dsp:txXfrm>
        <a:off x="2296442" y="1181131"/>
        <a:ext cx="2037202" cy="9663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0.5072</cdr:x>
      <cdr:y>0.05385</cdr:y>
    </cdr:from>
    <cdr:to>
      <cdr:x>0.58446</cdr:x>
      <cdr:y>0.69497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6106510" y="331075"/>
          <a:ext cx="930166" cy="394137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8575">
          <a:solidFill>
            <a:schemeClr val="accent4"/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9871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575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9863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063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3/15/16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0888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0260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5908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143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7505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4804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3/15/16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44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microsoft.com/office/2007/relationships/hdphoto" Target="../media/hdphoto1.wdp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3/15/16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495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4" r:id="rId1"/>
    <p:sldLayoutId id="2147484575" r:id="rId2"/>
    <p:sldLayoutId id="2147484576" r:id="rId3"/>
    <p:sldLayoutId id="2147484577" r:id="rId4"/>
    <p:sldLayoutId id="2147484578" r:id="rId5"/>
    <p:sldLayoutId id="2147484579" r:id="rId6"/>
    <p:sldLayoutId id="2147484580" r:id="rId7"/>
    <p:sldLayoutId id="2147484581" r:id="rId8"/>
    <p:sldLayoutId id="2147484582" r:id="rId9"/>
    <p:sldLayoutId id="2147484583" r:id="rId10"/>
    <p:sldLayoutId id="21474845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5127" y="1891861"/>
            <a:ext cx="8361229" cy="1490321"/>
          </a:xfrm>
        </p:spPr>
        <p:txBody>
          <a:bodyPr/>
          <a:lstStyle/>
          <a:p>
            <a:r>
              <a:rPr lang="ru-RU" sz="4400" dirty="0" smtClean="0"/>
              <a:t>Российский </a:t>
            </a:r>
            <a:r>
              <a:rPr lang="ru-RU" sz="4400" dirty="0" err="1" smtClean="0"/>
              <a:t>Мультикультурализм</a:t>
            </a:r>
            <a:r>
              <a:rPr lang="ru-RU" sz="4400" dirty="0" smtClean="0"/>
              <a:t> в СМИ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5127" y="3382182"/>
            <a:ext cx="8143273" cy="108623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Как нам показывают </a:t>
            </a:r>
            <a:r>
              <a:rPr lang="ru-RU" sz="2800" dirty="0" err="1" smtClean="0"/>
              <a:t>мультикультурализм</a:t>
            </a:r>
            <a:r>
              <a:rPr lang="ru-RU" sz="2800" dirty="0" smtClean="0"/>
              <a:t>: контент-анализ новостей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621" y="5616613"/>
            <a:ext cx="589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Алена </a:t>
            </a:r>
            <a:r>
              <a:rPr lang="ru-RU" dirty="0" err="1" smtClean="0"/>
              <a:t>Хапцова</a:t>
            </a:r>
            <a:endParaRPr lang="ru-RU" dirty="0" smtClean="0"/>
          </a:p>
          <a:p>
            <a:r>
              <a:rPr lang="ru-RU" dirty="0" smtClean="0"/>
              <a:t>Мария </a:t>
            </a:r>
            <a:r>
              <a:rPr lang="ru-RU" dirty="0" err="1" smtClean="0"/>
              <a:t>Клясс</a:t>
            </a:r>
            <a:r>
              <a:rPr lang="ru-RU" dirty="0"/>
              <a:t> </a:t>
            </a:r>
            <a:r>
              <a:rPr lang="ru-RU" dirty="0" smtClean="0"/>
              <a:t>и Богдан </a:t>
            </a:r>
            <a:r>
              <a:rPr lang="ru-RU" dirty="0" err="1" smtClean="0"/>
              <a:t>Чуприков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860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54724"/>
            <a:ext cx="9601200" cy="7646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Каждое сообщение имеет валентность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2585545"/>
            <a:ext cx="3909848" cy="4162096"/>
          </a:xfrm>
          <a:prstGeom prst="roundRect">
            <a:avLst/>
          </a:prstGeom>
          <a:solidFill>
            <a:schemeClr val="accent2">
              <a:alpha val="6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 algn="ctr">
              <a:buFontTx/>
              <a:buChar char="-"/>
            </a:pPr>
            <a:endParaRPr lang="en-US" sz="2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025461" y="2585543"/>
            <a:ext cx="3909848" cy="4162098"/>
          </a:xfrm>
          <a:prstGeom prst="roundRect">
            <a:avLst/>
          </a:prstGeom>
          <a:solidFill>
            <a:schemeClr val="accent2">
              <a:alpha val="6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 algn="ctr">
              <a:buFontTx/>
              <a:buChar char="-"/>
            </a:pPr>
            <a:endParaRPr lang="en-US" sz="2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108731" y="2585544"/>
            <a:ext cx="3909848" cy="4162097"/>
          </a:xfrm>
          <a:prstGeom prst="roundRect">
            <a:avLst/>
          </a:prstGeom>
          <a:solidFill>
            <a:schemeClr val="accent2">
              <a:alpha val="6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25461" y="1259271"/>
            <a:ext cx="3873064" cy="1186353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Отношения</a:t>
            </a:r>
            <a:endParaRPr lang="ru-RU" sz="360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108731" y="1259271"/>
            <a:ext cx="3873064" cy="1186353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Интеграция</a:t>
            </a:r>
            <a:endParaRPr lang="ru-RU" sz="360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784" y="1259271"/>
            <a:ext cx="3873064" cy="1186353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Идентичность</a:t>
            </a:r>
            <a:endParaRPr lang="ru-RU" sz="360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29600" y="2900855"/>
            <a:ext cx="108782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+</a:t>
            </a:r>
          </a:p>
          <a:p>
            <a:endParaRPr lang="ru-RU" sz="3200" dirty="0" smtClean="0"/>
          </a:p>
          <a:p>
            <a:r>
              <a:rPr lang="ru-RU" sz="3200" dirty="0" smtClean="0"/>
              <a:t>0</a:t>
            </a:r>
          </a:p>
          <a:p>
            <a:r>
              <a:rPr lang="ru-RU" sz="4000" dirty="0"/>
              <a:t>-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70579" y="2585543"/>
            <a:ext cx="277473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Представители других культур приезжают/ находят работу/ работают – и это хорошо для общества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Нейтрально 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Представители других культур уезжают/ увольняются/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прекращат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деятельность – и это хорошо для общества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060731" y="2681433"/>
            <a:ext cx="2895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Поддерживать отношения с представителями других культур – хорошо</a:t>
            </a:r>
          </a:p>
          <a:p>
            <a:pPr marL="285750" indent="-285750">
              <a:buFontTx/>
              <a:buChar char="-"/>
            </a:pP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Нейтрально </a:t>
            </a:r>
            <a:endParaRPr lang="ru-RU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Tx/>
              <a:buChar char="-"/>
            </a:pP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Поддерживать отношения с представителями других культур – 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плохо, опасно, 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243551" y="3147848"/>
            <a:ext cx="108782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+</a:t>
            </a:r>
          </a:p>
          <a:p>
            <a:endParaRPr lang="ru-RU" sz="3200" dirty="0" smtClean="0"/>
          </a:p>
          <a:p>
            <a:r>
              <a:rPr lang="ru-RU" sz="3200" dirty="0" smtClean="0"/>
              <a:t>0</a:t>
            </a:r>
          </a:p>
          <a:p>
            <a:r>
              <a:rPr lang="ru-RU" sz="4000" dirty="0"/>
              <a:t>-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82414" y="2724042"/>
            <a:ext cx="266962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Культурное разнообразие  имеет позитивные последствия , обогащает общество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Tx/>
              <a:buChar char="-"/>
            </a:pPr>
            <a:endParaRPr lang="ru-RU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Нейтрально </a:t>
            </a:r>
          </a:p>
          <a:p>
            <a:pPr marL="285750" indent="-285750">
              <a:buFontTx/>
              <a:buChar char="-"/>
            </a:pP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Культурное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разнообразие  - несет  в себе угрозу, 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разобщает общество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общество</a:t>
            </a:r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65234" y="3316014"/>
            <a:ext cx="108782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+</a:t>
            </a:r>
          </a:p>
          <a:p>
            <a:endParaRPr lang="ru-RU" sz="3200" dirty="0" smtClean="0"/>
          </a:p>
          <a:p>
            <a:r>
              <a:rPr lang="ru-RU" sz="3200" dirty="0" smtClean="0"/>
              <a:t>0</a:t>
            </a:r>
          </a:p>
          <a:p>
            <a:r>
              <a:rPr lang="ru-RU" sz="40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52038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371600" y="843226"/>
            <a:ext cx="4443984" cy="82391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ТВ </a:t>
            </a:r>
            <a:r>
              <a:rPr lang="en-US" dirty="0" smtClean="0">
                <a:solidFill>
                  <a:schemeClr val="tx1"/>
                </a:solidFill>
              </a:rPr>
              <a:t>(N =</a:t>
            </a:r>
            <a:r>
              <a:rPr lang="ru-RU" dirty="0" smtClean="0">
                <a:solidFill>
                  <a:schemeClr val="tx1"/>
                </a:solidFill>
              </a:rPr>
              <a:t> 273</a:t>
            </a:r>
            <a:r>
              <a:rPr lang="en-US" dirty="0" smtClean="0">
                <a:solidFill>
                  <a:schemeClr val="tx1"/>
                </a:solidFill>
              </a:rPr>
              <a:t>/ </a:t>
            </a:r>
            <a:r>
              <a:rPr lang="ru-RU" dirty="0" smtClean="0">
                <a:solidFill>
                  <a:schemeClr val="tx1"/>
                </a:solidFill>
              </a:rPr>
              <a:t>26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1371600" y="1698050"/>
            <a:ext cx="4443984" cy="945931"/>
          </a:xfrm>
        </p:spPr>
        <p:txBody>
          <a:bodyPr>
            <a:normAutofit/>
          </a:bodyPr>
          <a:lstStyle/>
          <a:p>
            <a:r>
              <a:rPr lang="ru-RU" sz="2400" dirty="0" smtClean="0"/>
              <a:t>1 «Время»</a:t>
            </a:r>
          </a:p>
          <a:p>
            <a:r>
              <a:rPr lang="ru-RU" sz="2400" dirty="0" smtClean="0"/>
              <a:t>Россия «Вести»</a:t>
            </a:r>
            <a:endParaRPr lang="ru-RU" sz="24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6525013" y="816556"/>
            <a:ext cx="3438793" cy="82391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Онлайн</a:t>
            </a:r>
            <a:r>
              <a:rPr lang="en-US" sz="2800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(N = </a:t>
            </a:r>
            <a:r>
              <a:rPr lang="ru-RU" dirty="0" smtClean="0">
                <a:solidFill>
                  <a:schemeClr val="tx1"/>
                </a:solidFill>
              </a:rPr>
              <a:t>1170/ 59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6525014" y="1696480"/>
            <a:ext cx="2634752" cy="94593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РБК</a:t>
            </a:r>
          </a:p>
          <a:p>
            <a:r>
              <a:rPr lang="ru-RU" sz="2400" dirty="0" err="1" smtClean="0"/>
              <a:t>Риа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2412" y="436856"/>
            <a:ext cx="10452539" cy="64422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Выборка: </a:t>
            </a:r>
            <a:r>
              <a:rPr lang="ru-RU" sz="2700" dirty="0" smtClean="0"/>
              <a:t>6 </a:t>
            </a:r>
            <a:r>
              <a:rPr lang="ru-RU" sz="2700" dirty="0"/>
              <a:t>июля -</a:t>
            </a:r>
            <a:r>
              <a:rPr lang="ru-RU" sz="2700" dirty="0" smtClean="0"/>
              <a:t> </a:t>
            </a:r>
            <a:r>
              <a:rPr lang="ru-RU" sz="2700" dirty="0"/>
              <a:t>4 сентября 2015 (всего 9 недель)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0" name="Закрывающая фигурная скобка 9"/>
          <p:cNvSpPr/>
          <p:nvPr/>
        </p:nvSpPr>
        <p:spPr>
          <a:xfrm>
            <a:off x="8497614" y="1701449"/>
            <a:ext cx="504496" cy="798712"/>
          </a:xfrm>
          <a:prstGeom prst="rightBrac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364717" y="1867923"/>
            <a:ext cx="1923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Рейтинг </a:t>
            </a:r>
            <a:r>
              <a:rPr lang="en-US" sz="2000" dirty="0" smtClean="0"/>
              <a:t>TNS</a:t>
            </a:r>
            <a:endParaRPr lang="ru-RU" sz="2000" dirty="0"/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7701209"/>
              </p:ext>
            </p:extLst>
          </p:nvPr>
        </p:nvGraphicFramePr>
        <p:xfrm>
          <a:off x="474498" y="3515711"/>
          <a:ext cx="4741997" cy="3342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3698338"/>
              </p:ext>
            </p:extLst>
          </p:nvPr>
        </p:nvGraphicFramePr>
        <p:xfrm>
          <a:off x="5486400" y="3376988"/>
          <a:ext cx="6779171" cy="3481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0373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Graphic spid="13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5836" y="0"/>
            <a:ext cx="9601200" cy="1485900"/>
          </a:xfrm>
        </p:spPr>
        <p:txBody>
          <a:bodyPr/>
          <a:lstStyle/>
          <a:p>
            <a:r>
              <a:rPr lang="ru-RU" dirty="0" smtClean="0"/>
              <a:t>Результаты: ТВ</a:t>
            </a:r>
            <a:endParaRPr lang="ru-RU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6818715"/>
              </p:ext>
            </p:extLst>
          </p:nvPr>
        </p:nvGraphicFramePr>
        <p:xfrm>
          <a:off x="788277" y="851338"/>
          <a:ext cx="10893972" cy="5864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724605" y="1040524"/>
            <a:ext cx="882869" cy="4240924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325055" y="1056289"/>
            <a:ext cx="914400" cy="4209393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828801" y="3264535"/>
            <a:ext cx="583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**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762908" y="3310702"/>
            <a:ext cx="583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**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983626" y="2295039"/>
            <a:ext cx="583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**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936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07428"/>
            <a:ext cx="9601200" cy="938048"/>
          </a:xfrm>
        </p:spPr>
        <p:txBody>
          <a:bodyPr/>
          <a:lstStyle/>
          <a:p>
            <a:r>
              <a:rPr lang="ru-RU" dirty="0" smtClean="0"/>
              <a:t>Результаты: ОНЛАЙН</a:t>
            </a:r>
            <a:endParaRPr lang="ru-RU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4841712"/>
              </p:ext>
            </p:extLst>
          </p:nvPr>
        </p:nvGraphicFramePr>
        <p:xfrm>
          <a:off x="152400" y="1166649"/>
          <a:ext cx="12039600" cy="6147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37550" y="4020205"/>
            <a:ext cx="555622" cy="473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**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574129" y="3504408"/>
            <a:ext cx="466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**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54415" y="1533718"/>
            <a:ext cx="1017699" cy="3941379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8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069848" y="1353944"/>
            <a:ext cx="4754880" cy="64008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ТВ</a:t>
            </a:r>
            <a:endParaRPr lang="ru-RU" sz="28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1069848" y="1994024"/>
            <a:ext cx="4754880" cy="4578937"/>
          </a:xfrm>
        </p:spPr>
        <p:txBody>
          <a:bodyPr>
            <a:normAutofit/>
          </a:bodyPr>
          <a:lstStyle/>
          <a:p>
            <a:r>
              <a:rPr lang="ru-RU" b="1" dirty="0" smtClean="0"/>
              <a:t>Этничность</a:t>
            </a:r>
          </a:p>
          <a:p>
            <a:r>
              <a:rPr lang="ru-RU" dirty="0" smtClean="0"/>
              <a:t>СМИ отображает,  что этническое разнообразие - залог позитивных межэтнических отношений</a:t>
            </a:r>
          </a:p>
          <a:p>
            <a:r>
              <a:rPr lang="ru-RU" dirty="0"/>
              <a:t>(</a:t>
            </a:r>
            <a:r>
              <a:rPr lang="en-US" dirty="0"/>
              <a:t>𝛘² = </a:t>
            </a:r>
            <a:r>
              <a:rPr lang="ru-RU" dirty="0"/>
              <a:t>5</a:t>
            </a:r>
            <a:r>
              <a:rPr lang="ru-RU" dirty="0" smtClean="0"/>
              <a:t>.08 </a:t>
            </a:r>
            <a:r>
              <a:rPr lang="en-US" dirty="0"/>
              <a:t>, p&lt;.</a:t>
            </a:r>
            <a:r>
              <a:rPr lang="en-US" dirty="0" smtClean="0"/>
              <a:t>0</a:t>
            </a:r>
            <a:r>
              <a:rPr lang="ru-RU" dirty="0"/>
              <a:t>3</a:t>
            </a:r>
            <a:r>
              <a:rPr lang="en-US" dirty="0" smtClean="0"/>
              <a:t>)</a:t>
            </a:r>
            <a:endParaRPr lang="en-US" dirty="0"/>
          </a:p>
          <a:p>
            <a:endParaRPr lang="ru-RU" dirty="0" smtClean="0"/>
          </a:p>
          <a:p>
            <a:r>
              <a:rPr lang="ru-RU" b="1" dirty="0" smtClean="0"/>
              <a:t>Национальная идентичность</a:t>
            </a:r>
          </a:p>
          <a:p>
            <a:r>
              <a:rPr lang="ru-RU" dirty="0" smtClean="0"/>
              <a:t>Ощущение причастности к России (Мы- Россияне!) ведет к улучшению отношений, и россиянам хорошо живется независимо от происхождения</a:t>
            </a:r>
          </a:p>
          <a:p>
            <a:r>
              <a:rPr lang="ru-RU" dirty="0"/>
              <a:t>(</a:t>
            </a:r>
            <a:r>
              <a:rPr lang="en-US" dirty="0"/>
              <a:t>𝛘² </a:t>
            </a:r>
            <a:r>
              <a:rPr lang="en-US" dirty="0" smtClean="0"/>
              <a:t>=</a:t>
            </a:r>
            <a:r>
              <a:rPr lang="ru-RU" dirty="0" smtClean="0"/>
              <a:t>5</a:t>
            </a:r>
            <a:r>
              <a:rPr lang="en-US" dirty="0" smtClean="0"/>
              <a:t>.</a:t>
            </a:r>
            <a:r>
              <a:rPr lang="ru-RU" dirty="0" smtClean="0"/>
              <a:t>0</a:t>
            </a:r>
            <a:r>
              <a:rPr lang="ru-RU" dirty="0"/>
              <a:t>8</a:t>
            </a:r>
            <a:r>
              <a:rPr lang="en-US" dirty="0" smtClean="0"/>
              <a:t> </a:t>
            </a:r>
            <a:r>
              <a:rPr lang="en-US" dirty="0"/>
              <a:t>, p&lt;.</a:t>
            </a:r>
            <a:r>
              <a:rPr lang="en-US" dirty="0" smtClean="0"/>
              <a:t>0</a:t>
            </a:r>
            <a:r>
              <a:rPr lang="ru-RU" dirty="0"/>
              <a:t>3</a:t>
            </a:r>
            <a:r>
              <a:rPr lang="ru-RU" dirty="0" smtClean="0"/>
              <a:t>, </a:t>
            </a:r>
            <a:r>
              <a:rPr lang="en-US" dirty="0" smtClean="0"/>
              <a:t>𝛘</a:t>
            </a:r>
            <a:r>
              <a:rPr lang="en-US" dirty="0"/>
              <a:t>² </a:t>
            </a:r>
            <a:r>
              <a:rPr lang="en-US" dirty="0" smtClean="0"/>
              <a:t>=</a:t>
            </a:r>
            <a:r>
              <a:rPr lang="ru-RU" dirty="0" smtClean="0"/>
              <a:t>5</a:t>
            </a:r>
            <a:r>
              <a:rPr lang="en-US" dirty="0" smtClean="0"/>
              <a:t>.</a:t>
            </a:r>
            <a:r>
              <a:rPr lang="ru-RU" dirty="0" smtClean="0"/>
              <a:t>33</a:t>
            </a:r>
            <a:r>
              <a:rPr lang="en-US" dirty="0" smtClean="0"/>
              <a:t> </a:t>
            </a:r>
            <a:r>
              <a:rPr lang="en-US" dirty="0"/>
              <a:t>, p&lt;.</a:t>
            </a:r>
            <a:r>
              <a:rPr lang="en-US" dirty="0" smtClean="0"/>
              <a:t>0</a:t>
            </a:r>
            <a:r>
              <a:rPr lang="ru-RU" dirty="0"/>
              <a:t>3</a:t>
            </a:r>
            <a:r>
              <a:rPr lang="en-US" dirty="0" smtClean="0"/>
              <a:t>)</a:t>
            </a:r>
            <a:endParaRPr lang="en-US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6364224" y="1353944"/>
            <a:ext cx="4754880" cy="64008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Онлайн</a:t>
            </a:r>
            <a:endParaRPr lang="ru-RU" sz="2800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6364224" y="2002853"/>
            <a:ext cx="4754880" cy="4855147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Интеграция через </a:t>
            </a:r>
            <a:r>
              <a:rPr lang="ru-RU" b="1" dirty="0" smtClean="0"/>
              <a:t>работу в социальной сфере: </a:t>
            </a:r>
            <a:endParaRPr lang="en-US" b="1" dirty="0" smtClean="0"/>
          </a:p>
          <a:p>
            <a:r>
              <a:rPr lang="ru-RU" dirty="0" smtClean="0"/>
              <a:t>СМИ отображают, что представители этнических групп, отличных от русские, </a:t>
            </a:r>
            <a:r>
              <a:rPr lang="ru-RU" b="1" dirty="0" smtClean="0"/>
              <a:t>увольняются, уезжают, прекращают деловые отношения с российскими компаниями. </a:t>
            </a:r>
          </a:p>
          <a:p>
            <a:r>
              <a:rPr lang="ru-RU" dirty="0" smtClean="0"/>
              <a:t>(</a:t>
            </a:r>
            <a:r>
              <a:rPr lang="en-US" dirty="0" smtClean="0"/>
              <a:t>𝛘² = </a:t>
            </a:r>
            <a:r>
              <a:rPr lang="ru-RU" dirty="0" smtClean="0"/>
              <a:t>10.05 </a:t>
            </a:r>
            <a:r>
              <a:rPr lang="en-US" dirty="0" smtClean="0"/>
              <a:t>, p</a:t>
            </a:r>
            <a:r>
              <a:rPr lang="en-US" dirty="0"/>
              <a:t>&lt;</a:t>
            </a:r>
            <a:r>
              <a:rPr lang="en-US" dirty="0" smtClean="0"/>
              <a:t>.01)</a:t>
            </a:r>
          </a:p>
          <a:p>
            <a:endParaRPr lang="en-US" dirty="0"/>
          </a:p>
          <a:p>
            <a:r>
              <a:rPr lang="ru-RU" b="1" dirty="0" smtClean="0"/>
              <a:t>Контакт на работе: </a:t>
            </a:r>
          </a:p>
          <a:p>
            <a:r>
              <a:rPr lang="ru-RU" dirty="0" smtClean="0"/>
              <a:t>СМИ выдерживают </a:t>
            </a:r>
            <a:r>
              <a:rPr lang="ru-RU" b="1" dirty="0" smtClean="0"/>
              <a:t>нейтральные оценки факта принадлежности </a:t>
            </a:r>
            <a:r>
              <a:rPr lang="ru-RU" dirty="0" smtClean="0"/>
              <a:t>людей к различным этническим группам, когда новости касаются контактов на работе/учебе</a:t>
            </a:r>
          </a:p>
          <a:p>
            <a:r>
              <a:rPr lang="ru-RU" dirty="0"/>
              <a:t>(</a:t>
            </a:r>
            <a:r>
              <a:rPr lang="en-US" dirty="0"/>
              <a:t>𝛘² </a:t>
            </a:r>
            <a:r>
              <a:rPr lang="en-US" dirty="0" smtClean="0"/>
              <a:t>=9.29 </a:t>
            </a:r>
            <a:r>
              <a:rPr lang="en-US" dirty="0"/>
              <a:t>, </a:t>
            </a:r>
            <a:r>
              <a:rPr lang="en-US" dirty="0" smtClean="0"/>
              <a:t>p&lt;.03)</a:t>
            </a: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0704" y="216619"/>
            <a:ext cx="10058400" cy="7923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Есть ли доминирующие настроения в каждой из тем?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158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200853"/>
            <a:ext cx="10058400" cy="1076154"/>
          </a:xfrm>
        </p:spPr>
        <p:txBody>
          <a:bodyPr/>
          <a:lstStyle/>
          <a:p>
            <a:r>
              <a:rPr lang="ru-RU" dirty="0" smtClean="0"/>
              <a:t>Обсуждение результатов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type="body" orient="vert" idx="1"/>
          </p:nvPr>
        </p:nvSpPr>
        <p:spPr>
          <a:xfrm>
            <a:off x="1069848" y="1497724"/>
            <a:ext cx="10058400" cy="4674476"/>
          </a:xfrm>
        </p:spPr>
        <p:txBody>
          <a:bodyPr vert="horz"/>
          <a:lstStyle/>
          <a:p>
            <a:r>
              <a:rPr lang="ru-RU" dirty="0" smtClean="0"/>
              <a:t>5-7 </a:t>
            </a:r>
            <a:r>
              <a:rPr lang="en-US" dirty="0" smtClean="0"/>
              <a:t>%  </a:t>
            </a:r>
            <a:r>
              <a:rPr lang="ru-RU" dirty="0" smtClean="0"/>
              <a:t>новостей на российском телевидении и в интернете были идентифицированы как освещающие российский </a:t>
            </a:r>
            <a:r>
              <a:rPr lang="ru-RU" dirty="0" err="1" smtClean="0"/>
              <a:t>мультикультурализм</a:t>
            </a:r>
            <a:r>
              <a:rPr lang="ru-RU" dirty="0" smtClean="0"/>
              <a:t>. </a:t>
            </a:r>
            <a:endParaRPr lang="ru-RU" dirty="0" smtClean="0"/>
          </a:p>
          <a:p>
            <a:r>
              <a:rPr lang="ru-RU" dirty="0"/>
              <a:t>Превалирование негативных новостей (онлайн) – одна из особенностей рынка СМИ </a:t>
            </a:r>
            <a:r>
              <a:rPr lang="en-US" dirty="0"/>
              <a:t>(</a:t>
            </a:r>
            <a:r>
              <a:rPr lang="en-US" dirty="0" err="1"/>
              <a:t>Soroka</a:t>
            </a:r>
            <a:r>
              <a:rPr lang="en-US" dirty="0"/>
              <a:t>, 2004)</a:t>
            </a:r>
            <a:endParaRPr lang="ru-RU" dirty="0"/>
          </a:p>
          <a:p>
            <a:pPr marL="0" indent="0">
              <a:buNone/>
            </a:pPr>
            <a:r>
              <a:rPr lang="ru-RU" b="1" dirty="0" smtClean="0"/>
              <a:t>Гипотезы: </a:t>
            </a:r>
          </a:p>
          <a:p>
            <a:pPr marL="0" indent="0">
              <a:buNone/>
            </a:pPr>
            <a:r>
              <a:rPr lang="ru-RU" dirty="0" smtClean="0"/>
              <a:t>1) </a:t>
            </a:r>
            <a:r>
              <a:rPr lang="ru-RU" b="1" dirty="0" smtClean="0"/>
              <a:t>Контакт и интеграция: </a:t>
            </a:r>
            <a:r>
              <a:rPr lang="ru-RU" dirty="0"/>
              <a:t>С</a:t>
            </a:r>
            <a:r>
              <a:rPr lang="ru-RU" dirty="0" smtClean="0"/>
              <a:t>южеты </a:t>
            </a:r>
            <a:r>
              <a:rPr lang="ru-RU" dirty="0"/>
              <a:t>об отношениях людей разных </a:t>
            </a:r>
            <a:r>
              <a:rPr lang="ru-RU" dirty="0" err="1"/>
              <a:t>этничностей</a:t>
            </a:r>
            <a:r>
              <a:rPr lang="ru-RU" dirty="0"/>
              <a:t> в сфере бизнеса или работающих в социальной сфере  (в основном, </a:t>
            </a:r>
            <a:r>
              <a:rPr lang="ru-RU" dirty="0" smtClean="0"/>
              <a:t>спорт).  ТВ выдерживает баланс позитивных и негативных новостей; Онлайн – нейтральные и негативные</a:t>
            </a:r>
          </a:p>
          <a:p>
            <a:pPr marL="0" indent="0">
              <a:buNone/>
            </a:pPr>
            <a:r>
              <a:rPr lang="ru-RU" dirty="0" smtClean="0"/>
              <a:t>2) </a:t>
            </a:r>
            <a:r>
              <a:rPr lang="ru-RU" b="1" dirty="0" smtClean="0"/>
              <a:t>Идентичность</a:t>
            </a:r>
            <a:r>
              <a:rPr lang="ru-RU" dirty="0" smtClean="0"/>
              <a:t>: Онлайн уделяет мало внимания событиям как нацеленным на отдельные культуры , так и всероссийским. ТВ скорее обращает внимание на позитивную сторону эти событий. </a:t>
            </a:r>
          </a:p>
          <a:p>
            <a:pPr marL="0" indent="0">
              <a:buNone/>
            </a:pPr>
            <a:endParaRPr lang="ru-RU" dirty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148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Будущие направления исследований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Разработанная методика может быть использована для проведения </a:t>
            </a:r>
            <a:r>
              <a:rPr lang="ru-RU" sz="2800" dirty="0" err="1"/>
              <a:t>лонгитюдных</a:t>
            </a:r>
            <a:r>
              <a:rPr lang="ru-RU" sz="2800" dirty="0"/>
              <a:t> исследований отображения </a:t>
            </a:r>
            <a:r>
              <a:rPr lang="ru-RU" sz="2800" dirty="0" err="1"/>
              <a:t>мультикультурализма</a:t>
            </a:r>
            <a:r>
              <a:rPr lang="ru-RU" sz="2800" dirty="0"/>
              <a:t> в </a:t>
            </a:r>
            <a:r>
              <a:rPr lang="ru-RU" sz="2800" dirty="0" smtClean="0"/>
              <a:t>СМИ</a:t>
            </a:r>
          </a:p>
          <a:p>
            <a:r>
              <a:rPr lang="ru-RU" sz="2800" dirty="0" smtClean="0"/>
              <a:t>В сравнительных исследованиях освещения </a:t>
            </a:r>
            <a:r>
              <a:rPr lang="ru-RU" sz="2800" dirty="0" err="1" smtClean="0"/>
              <a:t>мультикультурализма</a:t>
            </a:r>
            <a:r>
              <a:rPr lang="ru-RU" sz="2800" dirty="0" smtClean="0"/>
              <a:t> различными СМИ</a:t>
            </a:r>
            <a:endParaRPr lang="ru-RU" sz="2800" dirty="0"/>
          </a:p>
          <a:p>
            <a:r>
              <a:rPr lang="ru-RU" sz="2800" dirty="0"/>
              <a:t>А также в исследованиях влияния СМИ на установки по отношению к </a:t>
            </a:r>
            <a:r>
              <a:rPr lang="ru-RU" sz="2800" dirty="0" err="1"/>
              <a:t>мультикультурализму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281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524864"/>
            <a:ext cx="9601200" cy="8119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Зачем нам знать, как СМИ изображают </a:t>
            </a:r>
            <a:r>
              <a:rPr lang="ru-RU" dirty="0" err="1" smtClean="0"/>
              <a:t>мультикультурализм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891862"/>
            <a:ext cx="9601200" cy="2275929"/>
          </a:xfrm>
        </p:spPr>
        <p:txBody>
          <a:bodyPr>
            <a:normAutofit fontScale="92500"/>
          </a:bodyPr>
          <a:lstStyle/>
          <a:p>
            <a:r>
              <a:rPr lang="ru-RU" sz="2400" dirty="0" smtClean="0"/>
              <a:t>Россияне смотрят телевизор...</a:t>
            </a:r>
          </a:p>
          <a:p>
            <a:r>
              <a:rPr lang="ru-RU" sz="2400" dirty="0" smtClean="0"/>
              <a:t>74</a:t>
            </a:r>
            <a:r>
              <a:rPr lang="en-US" sz="2400" dirty="0" smtClean="0"/>
              <a:t>% </a:t>
            </a:r>
            <a:r>
              <a:rPr lang="ru-RU" sz="2400" dirty="0" smtClean="0"/>
              <a:t>опрошенных россиян смотрят ТВ каждый день</a:t>
            </a:r>
          </a:p>
          <a:p>
            <a:r>
              <a:rPr lang="ru-RU" sz="2400" dirty="0" smtClean="0"/>
              <a:t>45 </a:t>
            </a:r>
            <a:r>
              <a:rPr lang="en-US" sz="2400" dirty="0" smtClean="0"/>
              <a:t>% </a:t>
            </a:r>
            <a:r>
              <a:rPr lang="ru-RU" sz="2400" dirty="0" smtClean="0"/>
              <a:t>проводят у экрана от 1-3 часов и 17</a:t>
            </a:r>
            <a:r>
              <a:rPr lang="en-US" sz="2400" dirty="0" smtClean="0"/>
              <a:t>%</a:t>
            </a:r>
            <a:r>
              <a:rPr lang="ru-RU" sz="2400" dirty="0" smtClean="0"/>
              <a:t>  - 3-6 часов в будние дни</a:t>
            </a:r>
          </a:p>
          <a:p>
            <a:r>
              <a:rPr lang="ru-RU" sz="2400" dirty="0" smtClean="0"/>
              <a:t>При этом 67</a:t>
            </a:r>
            <a:r>
              <a:rPr lang="en-US" sz="2400" dirty="0" smtClean="0"/>
              <a:t>% </a:t>
            </a:r>
            <a:r>
              <a:rPr lang="ru-RU" sz="2400" dirty="0" smtClean="0"/>
              <a:t>считают, что российское телевидение объективно       (ФОМ, 2014)</a:t>
            </a:r>
            <a:endParaRPr lang="ru-RU" sz="2400" dirty="0"/>
          </a:p>
          <a:p>
            <a:endParaRPr lang="ru-RU" dirty="0" smtClean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0918" y="3653611"/>
            <a:ext cx="3810876" cy="31249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4477406"/>
            <a:ext cx="52656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4"/>
                </a:solidFill>
              </a:rPr>
              <a:t>Большую часть информации об окружающем мире люди получают с помощью СМИ.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94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24000"/>
            <a:ext cx="9601200" cy="953814"/>
          </a:xfrm>
        </p:spPr>
        <p:txBody>
          <a:bodyPr/>
          <a:lstStyle/>
          <a:p>
            <a:r>
              <a:rPr lang="ru-RU" dirty="0" smtClean="0"/>
              <a:t>Почему это важно?</a:t>
            </a:r>
            <a:endParaRPr lang="ru-RU" dirty="0"/>
          </a:p>
        </p:txBody>
      </p:sp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566267"/>
            <a:ext cx="2102945" cy="3154418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472960" y="1072055"/>
            <a:ext cx="3988681" cy="21125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Иммигранты активно используют СМИ, чтобы получить побольше информации о жизни в новой стране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90734" y="1072054"/>
            <a:ext cx="6780706" cy="21125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Этническое большинство узнает о меньшинстве и как к нему нужно относится через СМИ. Особенно, когда  нет личных контактов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7" name="Изображение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7392" y="3566267"/>
            <a:ext cx="2279655" cy="314779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380150" y="5096125"/>
            <a:ext cx="554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VS. </a:t>
            </a:r>
            <a:endParaRPr lang="ru-RU" b="1" dirty="0"/>
          </a:p>
        </p:txBody>
      </p:sp>
      <p:pic>
        <p:nvPicPr>
          <p:cNvPr id="19" name="Изображение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1738" y="3478189"/>
            <a:ext cx="6032937" cy="323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33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764" y="217433"/>
            <a:ext cx="12053236" cy="8907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Как «поймать» </a:t>
            </a:r>
            <a:r>
              <a:rPr lang="ru-RU" sz="4000" dirty="0" err="1" smtClean="0"/>
              <a:t>мультикультурализм</a:t>
            </a:r>
            <a:r>
              <a:rPr lang="ru-RU" sz="4000" dirty="0" smtClean="0"/>
              <a:t> в СМИ?</a:t>
            </a:r>
            <a:endParaRPr lang="ru-RU" sz="40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033746" y="1192267"/>
            <a:ext cx="6700345" cy="1204092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</a:t>
            </a:r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веренность </a:t>
            </a:r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собственной идентичности ведет к взаимному уважению </a:t>
            </a:r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представителей </a:t>
            </a:r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разных этнических групп и снижению дискриминации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978570" y="3920359"/>
            <a:ext cx="6700345" cy="1103586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</a:t>
            </a:r>
            <a:r>
              <a:rPr lang="ru-RU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онтакт </a:t>
            </a:r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между представителями разных этнических групп ведет к взаимному принятию групп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033747" y="5309039"/>
            <a:ext cx="6700345" cy="1337439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u="sng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</a:t>
            </a:r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частие </a:t>
            </a:r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вовлеченность в жизнь как </a:t>
            </a:r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этнических сообществ, </a:t>
            </a:r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так и в жизнь всего общества в целом, обеспечивает жителей необходимым социальным капиталом для благополучной жизни 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38764" y="1166648"/>
            <a:ext cx="1087821" cy="547983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Три гипотезы </a:t>
            </a:r>
            <a:r>
              <a:rPr lang="ru-RU" sz="2400" dirty="0" err="1" smtClean="0">
                <a:solidFill>
                  <a:schemeClr val="bg1"/>
                </a:solidFill>
              </a:rPr>
              <a:t>мультикультурализма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(</a:t>
            </a:r>
            <a:r>
              <a:rPr lang="en-US" sz="2400" dirty="0" smtClean="0">
                <a:solidFill>
                  <a:schemeClr val="bg1"/>
                </a:solidFill>
              </a:rPr>
              <a:t>Berry,</a:t>
            </a:r>
            <a:r>
              <a:rPr lang="ru-RU" sz="2400" dirty="0" smtClean="0">
                <a:solidFill>
                  <a:schemeClr val="bg1"/>
                </a:solidFill>
              </a:rPr>
              <a:t> 2015)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033746" y="2592770"/>
            <a:ext cx="6700345" cy="1103586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Ощущение общности и наличие объединяющей  социальной идентичности</a:t>
            </a:r>
            <a:endParaRPr lang="ru-RU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389921" y="1166648"/>
            <a:ext cx="2248156" cy="547983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А что еще важно для благополучных межгрупповых отношений? </a:t>
            </a:r>
          </a:p>
          <a:p>
            <a:pPr algn="ctr"/>
            <a:endParaRPr lang="en-US" dirty="0" smtClean="0"/>
          </a:p>
          <a:p>
            <a:pPr algn="ctr"/>
            <a:r>
              <a:rPr lang="ru-RU" sz="1600" dirty="0" smtClean="0"/>
              <a:t>(</a:t>
            </a:r>
            <a:r>
              <a:rPr lang="en-US" sz="1600" dirty="0" err="1" smtClean="0"/>
              <a:t>Tajfel</a:t>
            </a:r>
            <a:r>
              <a:rPr lang="en-US" sz="1600" dirty="0" smtClean="0"/>
              <a:t>, 1982, Lee</a:t>
            </a:r>
            <a:r>
              <a:rPr lang="en-US" sz="1600" dirty="0"/>
              <a:t>, Wilton &amp; Kwan (2014) </a:t>
            </a:r>
            <a:r>
              <a:rPr lang="ru-RU" sz="1600" dirty="0"/>
              <a:t>, </a:t>
            </a:r>
            <a:r>
              <a:rPr lang="en-US" sz="1600" dirty="0" err="1"/>
              <a:t>Plaut</a:t>
            </a:r>
            <a:r>
              <a:rPr lang="en-US" sz="1600" dirty="0"/>
              <a:t>, </a:t>
            </a:r>
            <a:r>
              <a:rPr lang="ru-RU" sz="1600" dirty="0"/>
              <a:t>(</a:t>
            </a:r>
            <a:r>
              <a:rPr lang="en-US" sz="1600" dirty="0"/>
              <a:t>2002</a:t>
            </a:r>
            <a:r>
              <a:rPr lang="ru-RU" sz="1600" dirty="0"/>
              <a:t>) , </a:t>
            </a:r>
            <a:r>
              <a:rPr lang="en-US" sz="1600" dirty="0" err="1"/>
              <a:t>Kalin</a:t>
            </a:r>
            <a:r>
              <a:rPr lang="en-US" sz="1600" dirty="0"/>
              <a:t> &amp; Berry (1995)</a:t>
            </a:r>
            <a:r>
              <a:rPr lang="ru-RU" sz="1600" dirty="0"/>
              <a:t> </a:t>
            </a:r>
            <a:endParaRPr lang="ru-RU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cxnSp>
        <p:nvCxnSpPr>
          <p:cNvPr id="18" name="Прямая со стрелкой 17"/>
          <p:cNvCxnSpPr>
            <a:stCxn id="13" idx="3"/>
            <a:endCxn id="10" idx="1"/>
          </p:cNvCxnSpPr>
          <p:nvPr/>
        </p:nvCxnSpPr>
        <p:spPr>
          <a:xfrm flipV="1">
            <a:off x="1226585" y="1794313"/>
            <a:ext cx="807161" cy="2112250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3" idx="3"/>
            <a:endCxn id="11" idx="1"/>
          </p:cNvCxnSpPr>
          <p:nvPr/>
        </p:nvCxnSpPr>
        <p:spPr>
          <a:xfrm>
            <a:off x="1226585" y="3906563"/>
            <a:ext cx="751985" cy="565589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3" idx="3"/>
          </p:cNvCxnSpPr>
          <p:nvPr/>
        </p:nvCxnSpPr>
        <p:spPr>
          <a:xfrm>
            <a:off x="1226585" y="3906563"/>
            <a:ext cx="807161" cy="2320816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6" idx="1"/>
            <a:endCxn id="15" idx="3"/>
          </p:cNvCxnSpPr>
          <p:nvPr/>
        </p:nvCxnSpPr>
        <p:spPr>
          <a:xfrm flipH="1" flipV="1">
            <a:off x="8734091" y="3144563"/>
            <a:ext cx="655830" cy="76200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25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1103585" y="4792714"/>
            <a:ext cx="2506717" cy="94593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Статья, как единица анализа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03586" y="2632840"/>
            <a:ext cx="2506717" cy="94593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Krippendorf’s</a:t>
            </a:r>
            <a:r>
              <a:rPr lang="en-US" dirty="0" smtClean="0"/>
              <a:t> α</a:t>
            </a:r>
          </a:p>
          <a:p>
            <a:pPr algn="ctr"/>
            <a:r>
              <a:rPr lang="en-US" dirty="0" smtClean="0"/>
              <a:t>&gt;.70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50067" y="5998777"/>
            <a:ext cx="2506717" cy="94593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 «слепых» кодировщика, </a:t>
            </a:r>
          </a:p>
          <a:p>
            <a:pPr algn="ctr"/>
            <a:r>
              <a:rPr lang="ru-RU" dirty="0" smtClean="0"/>
              <a:t>26 часов тренировки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954814" y="4737536"/>
            <a:ext cx="2506717" cy="94593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Операционализация</a:t>
            </a:r>
            <a:r>
              <a:rPr lang="ru-RU" dirty="0" smtClean="0"/>
              <a:t> </a:t>
            </a:r>
            <a:endParaRPr lang="en-US" dirty="0" smtClean="0"/>
          </a:p>
          <a:p>
            <a:pPr algn="ctr"/>
            <a:r>
              <a:rPr lang="en-US" dirty="0" smtClean="0"/>
              <a:t>(3 + 1) * 3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954813" y="2632840"/>
            <a:ext cx="2506717" cy="94593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Что есть М? Как понять, что М. наступил?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4041" y="165538"/>
            <a:ext cx="9601200" cy="780393"/>
          </a:xfrm>
        </p:spPr>
        <p:txBody>
          <a:bodyPr>
            <a:normAutofit/>
          </a:bodyPr>
          <a:lstStyle/>
          <a:p>
            <a:r>
              <a:rPr lang="ru-RU" dirty="0" smtClean="0"/>
              <a:t>Анализ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4160996"/>
              </p:ext>
            </p:extLst>
          </p:nvPr>
        </p:nvGraphicFramePr>
        <p:xfrm>
          <a:off x="1016875" y="547849"/>
          <a:ext cx="10531366" cy="5580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849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245474" y="752802"/>
            <a:ext cx="6700345" cy="1501665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Этническая идентичность</a:t>
            </a:r>
            <a:endParaRPr lang="en-US" sz="280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«Гипотеза </a:t>
            </a:r>
            <a:r>
              <a:rPr lang="ru-RU" sz="28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мультикультурализма</a:t>
            </a:r>
            <a:r>
              <a:rPr lang="ru-RU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» </a:t>
            </a:r>
            <a:r>
              <a:rPr lang="ru-RU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en-US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Berry, 2015)</a:t>
            </a:r>
            <a:endParaRPr lang="ru-RU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63456" y="2522484"/>
            <a:ext cx="8481854" cy="3294992"/>
          </a:xfrm>
          <a:prstGeom prst="roundRect">
            <a:avLst/>
          </a:prstGeom>
          <a:solidFill>
            <a:schemeClr val="accent2">
              <a:alpha val="64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1"/>
                </a:solidFill>
              </a:rPr>
              <a:t>- </a:t>
            </a:r>
            <a:r>
              <a:rPr lang="ru-RU" sz="2400" dirty="0" smtClean="0">
                <a:solidFill>
                  <a:schemeClr val="tx1"/>
                </a:solidFill>
              </a:rPr>
              <a:t>Новость рассказывает о </a:t>
            </a:r>
            <a:r>
              <a:rPr lang="ru-RU" sz="2400" dirty="0">
                <a:solidFill>
                  <a:schemeClr val="tx1"/>
                </a:solidFill>
              </a:rPr>
              <a:t>традиционных праздниках, изучении культуры и языка, проведении специальных мероприятий и </a:t>
            </a:r>
            <a:r>
              <a:rPr lang="ru-RU" sz="2400" dirty="0" err="1">
                <a:solidFill>
                  <a:schemeClr val="tx1"/>
                </a:solidFill>
              </a:rPr>
              <a:t>тд</a:t>
            </a:r>
            <a:endParaRPr lang="ru-RU" sz="2400" dirty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-</a:t>
            </a:r>
            <a:r>
              <a:rPr lang="ru-RU" sz="2400" dirty="0" err="1">
                <a:solidFill>
                  <a:schemeClr val="tx1"/>
                </a:solidFill>
              </a:rPr>
              <a:t>К</a:t>
            </a:r>
            <a:r>
              <a:rPr lang="en-US" sz="2400" dirty="0" err="1" smtClean="0">
                <a:solidFill>
                  <a:schemeClr val="tx1"/>
                </a:solidFill>
              </a:rPr>
              <a:t>ритика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и</a:t>
            </a:r>
            <a:r>
              <a:rPr lang="en-US" sz="2400" dirty="0">
                <a:solidFill>
                  <a:schemeClr val="tx1"/>
                </a:solidFill>
              </a:rPr>
              <a:t>/</a:t>
            </a:r>
            <a:r>
              <a:rPr lang="en-US" sz="2400" dirty="0" err="1">
                <a:solidFill>
                  <a:schemeClr val="tx1"/>
                </a:solidFill>
              </a:rPr>
              <a:t>или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негативные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комментарии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относительно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традиционных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праздников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изучения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культуры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и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языка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проведения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специальных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мероприятий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и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тд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endParaRPr lang="ru-RU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45474" y="6038192"/>
            <a:ext cx="5849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Krippendorf’s</a:t>
            </a:r>
            <a:r>
              <a:rPr lang="en-US" dirty="0" smtClean="0"/>
              <a:t> alpha  TV: </a:t>
            </a:r>
          </a:p>
          <a:p>
            <a:r>
              <a:rPr lang="en-US" dirty="0" smtClean="0"/>
              <a:t>                                online: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952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64623" y="189188"/>
            <a:ext cx="6700345" cy="1501665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Национальная идентичность</a:t>
            </a:r>
          </a:p>
          <a:p>
            <a:pPr algn="ctr"/>
            <a:r>
              <a:rPr lang="en-US" sz="2000" dirty="0"/>
              <a:t>Lee, Wilton &amp; Kwan (2014) </a:t>
            </a:r>
            <a:r>
              <a:rPr lang="ru-RU" sz="2000" dirty="0" smtClean="0"/>
              <a:t>, </a:t>
            </a:r>
            <a:r>
              <a:rPr lang="en-US" sz="2000" dirty="0" err="1"/>
              <a:t>Plaut</a:t>
            </a:r>
            <a:r>
              <a:rPr lang="en-US" sz="2000" dirty="0"/>
              <a:t>, </a:t>
            </a:r>
            <a:r>
              <a:rPr lang="ru-RU" sz="2000" dirty="0" smtClean="0"/>
              <a:t>(</a:t>
            </a:r>
            <a:r>
              <a:rPr lang="en-US" sz="2000" dirty="0" smtClean="0"/>
              <a:t>2002</a:t>
            </a:r>
            <a:r>
              <a:rPr lang="ru-RU" sz="2000" dirty="0" smtClean="0"/>
              <a:t>) , </a:t>
            </a:r>
            <a:r>
              <a:rPr lang="en-US" sz="2000" dirty="0" err="1"/>
              <a:t>Kalin</a:t>
            </a:r>
            <a:r>
              <a:rPr lang="en-US" sz="2000" dirty="0"/>
              <a:t> </a:t>
            </a:r>
            <a:r>
              <a:rPr lang="en-US" sz="2000" dirty="0" smtClean="0"/>
              <a:t>&amp; </a:t>
            </a:r>
            <a:r>
              <a:rPr lang="en-US" sz="2000" dirty="0"/>
              <a:t>Berry (1995)</a:t>
            </a:r>
            <a:r>
              <a:rPr lang="ru-RU" sz="2000" dirty="0"/>
              <a:t> 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63455" y="1860332"/>
            <a:ext cx="8403027" cy="4335570"/>
          </a:xfrm>
          <a:prstGeom prst="roundRect">
            <a:avLst/>
          </a:prstGeom>
          <a:solidFill>
            <a:schemeClr val="accent2">
              <a:alpha val="6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</a:rPr>
              <a:t>Новость рассказывает о</a:t>
            </a:r>
            <a:r>
              <a:rPr lang="ru-RU" sz="2000" dirty="0">
                <a:solidFill>
                  <a:schemeClr val="tx1"/>
                </a:solidFill>
              </a:rPr>
              <a:t>: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- всероссийских </a:t>
            </a:r>
            <a:r>
              <a:rPr lang="ru-RU" sz="2000" dirty="0">
                <a:solidFill>
                  <a:schemeClr val="tx1"/>
                </a:solidFill>
              </a:rPr>
              <a:t>мероприятиях (соревнования, форумы, конференции)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- героических </a:t>
            </a:r>
            <a:r>
              <a:rPr lang="ru-RU" sz="2000" dirty="0">
                <a:solidFill>
                  <a:schemeClr val="tx1"/>
                </a:solidFill>
              </a:rPr>
              <a:t>поступках жителей России</a:t>
            </a:r>
          </a:p>
          <a:p>
            <a:pPr lvl="0" fontAlgn="base"/>
            <a:r>
              <a:rPr lang="ru-RU" sz="2000" dirty="0" smtClean="0">
                <a:solidFill>
                  <a:schemeClr val="tx1"/>
                </a:solidFill>
              </a:rPr>
              <a:t>- утверждения </a:t>
            </a:r>
            <a:r>
              <a:rPr lang="ru-RU" sz="2000" dirty="0">
                <a:solidFill>
                  <a:schemeClr val="tx1"/>
                </a:solidFill>
              </a:rPr>
              <a:t>равенства всех жителей России</a:t>
            </a:r>
          </a:p>
          <a:p>
            <a:pPr lvl="0" fontAlgn="base"/>
            <a:r>
              <a:rPr lang="ru-RU" sz="2000" dirty="0" smtClean="0">
                <a:solidFill>
                  <a:schemeClr val="tx1"/>
                </a:solidFill>
              </a:rPr>
              <a:t>- достижениях </a:t>
            </a:r>
            <a:r>
              <a:rPr lang="ru-RU" sz="2000" dirty="0">
                <a:solidFill>
                  <a:schemeClr val="tx1"/>
                </a:solidFill>
              </a:rPr>
              <a:t>российских ученых, спортсменов и </a:t>
            </a:r>
            <a:r>
              <a:rPr lang="ru-RU" sz="2000" dirty="0" err="1" smtClean="0">
                <a:solidFill>
                  <a:schemeClr val="tx1"/>
                </a:solidFill>
              </a:rPr>
              <a:t>др</a:t>
            </a:r>
            <a:r>
              <a:rPr lang="ru-RU" sz="2000" dirty="0" smtClean="0">
                <a:solidFill>
                  <a:schemeClr val="tx1"/>
                </a:solidFill>
              </a:rPr>
              <a:t> (без </a:t>
            </a:r>
            <a:r>
              <a:rPr lang="ru-RU" sz="2000" dirty="0">
                <a:solidFill>
                  <a:schemeClr val="tx1"/>
                </a:solidFill>
              </a:rPr>
              <a:t>уточнения их этнической </a:t>
            </a:r>
            <a:r>
              <a:rPr lang="ru-RU" sz="2000" dirty="0" smtClean="0">
                <a:solidFill>
                  <a:schemeClr val="tx1"/>
                </a:solidFill>
              </a:rPr>
              <a:t>принадлежности)</a:t>
            </a:r>
            <a:endParaRPr lang="ru-RU" sz="2000" dirty="0">
              <a:solidFill>
                <a:schemeClr val="tx1"/>
              </a:solidFill>
            </a:endParaRPr>
          </a:p>
          <a:p>
            <a:pPr fontAlgn="base"/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- </a:t>
            </a:r>
            <a:r>
              <a:rPr lang="en-US" sz="2000" dirty="0" err="1">
                <a:solidFill>
                  <a:schemeClr val="tx1"/>
                </a:solidFill>
              </a:rPr>
              <a:t>дни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памяти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дни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траура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катастрофы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нац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  <a:r>
              <a:rPr lang="en-US" sz="2000" dirty="0" err="1">
                <a:solidFill>
                  <a:schemeClr val="tx1"/>
                </a:solidFill>
              </a:rPr>
              <a:t>масштаба</a:t>
            </a:r>
            <a:r>
              <a:rPr lang="en-US" sz="2000" dirty="0">
                <a:solidFill>
                  <a:schemeClr val="tx1"/>
                </a:solidFill>
              </a:rPr>
              <a:t> (</a:t>
            </a:r>
            <a:r>
              <a:rPr lang="en-US" sz="2000" dirty="0" err="1">
                <a:solidFill>
                  <a:schemeClr val="tx1"/>
                </a:solidFill>
              </a:rPr>
              <a:t>теракты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и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др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endParaRPr lang="ru-RU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  <a:p>
            <a:pPr lvl="0" fontAlgn="base"/>
            <a:r>
              <a:rPr lang="ru-RU" sz="2000" dirty="0" smtClean="0">
                <a:solidFill>
                  <a:schemeClr val="tx1"/>
                </a:solidFill>
              </a:rPr>
              <a:t>- критика </a:t>
            </a:r>
            <a:r>
              <a:rPr lang="ru-RU" sz="2000" dirty="0">
                <a:solidFill>
                  <a:schemeClr val="tx1"/>
                </a:solidFill>
              </a:rPr>
              <a:t>России, российского общества, культуры</a:t>
            </a:r>
          </a:p>
          <a:p>
            <a:pPr lvl="0" fontAlgn="base"/>
            <a:r>
              <a:rPr lang="ru-RU" sz="2000" dirty="0">
                <a:solidFill>
                  <a:schemeClr val="tx1"/>
                </a:solidFill>
              </a:rPr>
              <a:t>комментарии указывающие на неравенство представителей разных этнических </a:t>
            </a:r>
            <a:r>
              <a:rPr lang="ru-RU" sz="2000" dirty="0" smtClean="0">
                <a:solidFill>
                  <a:schemeClr val="tx1"/>
                </a:solidFill>
              </a:rPr>
              <a:t>групп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5474" y="6195902"/>
            <a:ext cx="5849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Krippendorf’s</a:t>
            </a:r>
            <a:r>
              <a:rPr lang="en-US" dirty="0" smtClean="0"/>
              <a:t> alpha  TV: </a:t>
            </a:r>
          </a:p>
          <a:p>
            <a:r>
              <a:rPr lang="en-US" dirty="0" smtClean="0"/>
              <a:t>                                 online: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006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636779" y="646386"/>
            <a:ext cx="6700345" cy="1501665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Контакт </a:t>
            </a:r>
            <a:endParaRPr lang="en-US" sz="320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000" dirty="0" smtClean="0"/>
              <a:t>(Pettigrew</a:t>
            </a:r>
            <a:r>
              <a:rPr lang="en-US" sz="2000" dirty="0"/>
              <a:t>, 1998, Pettigrew &amp; </a:t>
            </a:r>
            <a:r>
              <a:rPr lang="en-US" sz="2000" dirty="0" err="1"/>
              <a:t>Tropp</a:t>
            </a:r>
            <a:r>
              <a:rPr lang="en-US" sz="2000" dirty="0"/>
              <a:t>, </a:t>
            </a:r>
            <a:r>
              <a:rPr lang="en-US" sz="2000" dirty="0" smtClean="0"/>
              <a:t>2006)</a:t>
            </a:r>
            <a:r>
              <a:rPr lang="ru-RU" sz="2000" dirty="0" smtClean="0"/>
              <a:t> 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2475187"/>
            <a:ext cx="3909848" cy="3704892"/>
          </a:xfrm>
          <a:prstGeom prst="roundRect">
            <a:avLst/>
          </a:prstGeom>
          <a:solidFill>
            <a:schemeClr val="accent2">
              <a:alpha val="6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Контакт с друзьями и родственниками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28085" y="2475187"/>
            <a:ext cx="3917734" cy="3704891"/>
          </a:xfrm>
          <a:prstGeom prst="roundRect">
            <a:avLst/>
          </a:prstGeom>
          <a:solidFill>
            <a:schemeClr val="accent2">
              <a:alpha val="6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Контакт на работе/ в учебном заведении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064056" y="2475187"/>
            <a:ext cx="3965034" cy="3704891"/>
          </a:xfrm>
          <a:prstGeom prst="roundRect">
            <a:avLst/>
          </a:prstGeom>
          <a:solidFill>
            <a:schemeClr val="accent2">
              <a:alpha val="6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Случайный контакт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5474" y="6180078"/>
            <a:ext cx="5849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Krippendorf’s</a:t>
            </a:r>
            <a:r>
              <a:rPr lang="en-US" dirty="0" smtClean="0"/>
              <a:t> alpha  TV: </a:t>
            </a:r>
          </a:p>
          <a:p>
            <a:r>
              <a:rPr lang="en-US" dirty="0" smtClean="0"/>
              <a:t>                                online: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659821" y="6318577"/>
            <a:ext cx="5849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Типы контакта из </a:t>
            </a:r>
            <a:r>
              <a:rPr lang="en-US" sz="2000" dirty="0"/>
              <a:t>Islam </a:t>
            </a:r>
            <a:r>
              <a:rPr lang="en-US" sz="2000" dirty="0" smtClean="0"/>
              <a:t>&amp; </a:t>
            </a:r>
            <a:r>
              <a:rPr lang="en-US" sz="2000" dirty="0" err="1"/>
              <a:t>Hewstone</a:t>
            </a:r>
            <a:r>
              <a:rPr lang="en-US" sz="2000" dirty="0"/>
              <a:t> (1993)</a:t>
            </a:r>
            <a:r>
              <a:rPr lang="ru-RU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169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37793" y="630619"/>
            <a:ext cx="6700345" cy="1501665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Интеграция</a:t>
            </a:r>
          </a:p>
          <a:p>
            <a:pPr algn="ctr"/>
            <a:r>
              <a:rPr lang="ru-RU" sz="1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en-US" sz="1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Berry&amp; Sam, 2014,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Scothan</a:t>
            </a:r>
            <a:r>
              <a:rPr lang="en-US" sz="1600" dirty="0">
                <a:solidFill>
                  <a:schemeClr val="bg1"/>
                </a:solidFill>
              </a:rPr>
              <a:t> &amp; Dias, 2010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Kosic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Mannetti</a:t>
            </a:r>
            <a:r>
              <a:rPr lang="en-US" sz="1600" dirty="0">
                <a:solidFill>
                  <a:schemeClr val="bg1"/>
                </a:solidFill>
              </a:rPr>
              <a:t> &amp; Sam, 2006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, </a:t>
            </a:r>
            <a:r>
              <a:rPr lang="en-US" sz="1600" dirty="0">
                <a:solidFill>
                  <a:schemeClr val="bg1"/>
                </a:solidFill>
              </a:rPr>
              <a:t>Schwartz, Zamboanga &amp; Jarvis, 2007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ru-RU" sz="1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2585545"/>
            <a:ext cx="3909848" cy="3594533"/>
          </a:xfrm>
          <a:prstGeom prst="roundRect">
            <a:avLst/>
          </a:prstGeom>
          <a:solidFill>
            <a:schemeClr val="accent2">
              <a:alpha val="6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Через бизнес</a:t>
            </a:r>
          </a:p>
          <a:p>
            <a:pPr algn="ctr"/>
            <a:endParaRPr lang="ru-RU" sz="2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 algn="ctr">
              <a:buFontTx/>
              <a:buChar char="-"/>
            </a:pP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Частный бизнес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наемный труд Партнерские отношения с российскими компаниями </a:t>
            </a:r>
          </a:p>
          <a:p>
            <a:pPr marL="285750" indent="-285750" algn="ctr">
              <a:buFontTx/>
              <a:buChar char="-"/>
            </a:pP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Нелегальный бизнес 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 algn="ctr">
              <a:buFontTx/>
              <a:buChar char="-"/>
            </a:pP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en-US" sz="1600" dirty="0">
                <a:solidFill>
                  <a:schemeClr val="tx1"/>
                </a:solidFill>
              </a:rPr>
              <a:t>Lu, </a:t>
            </a:r>
            <a:r>
              <a:rPr lang="en-US" sz="1600" dirty="0" err="1">
                <a:solidFill>
                  <a:schemeClr val="tx1"/>
                </a:solidFill>
              </a:rPr>
              <a:t>Samaratunge</a:t>
            </a:r>
            <a:r>
              <a:rPr lang="en-US" sz="1600" dirty="0">
                <a:solidFill>
                  <a:schemeClr val="tx1"/>
                </a:solidFill>
              </a:rPr>
              <a:t> &amp; </a:t>
            </a:r>
            <a:r>
              <a:rPr lang="en-US" sz="1600" dirty="0" err="1">
                <a:solidFill>
                  <a:schemeClr val="tx1"/>
                </a:solidFill>
              </a:rPr>
              <a:t>Hartel</a:t>
            </a:r>
            <a:r>
              <a:rPr lang="en-US" sz="1600" dirty="0">
                <a:solidFill>
                  <a:schemeClr val="tx1"/>
                </a:solidFill>
              </a:rPr>
              <a:t>, 2012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Drydakis</a:t>
            </a:r>
            <a:r>
              <a:rPr lang="en-US" sz="1600" dirty="0">
                <a:solidFill>
                  <a:schemeClr val="tx1"/>
                </a:solidFill>
              </a:rPr>
              <a:t>, 2012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  <a:p>
            <a:pPr marL="285750" indent="-285750" algn="ctr">
              <a:buFontTx/>
              <a:buChar char="-"/>
            </a:pPr>
            <a:endParaRPr lang="en-US" sz="2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28085" y="2585545"/>
            <a:ext cx="3917734" cy="3594533"/>
          </a:xfrm>
          <a:prstGeom prst="roundRect">
            <a:avLst/>
          </a:prstGeom>
          <a:solidFill>
            <a:schemeClr val="accent2">
              <a:alpha val="6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Через социальную сферу:</a:t>
            </a:r>
            <a:endParaRPr lang="en-US" sz="2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2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 algn="ctr">
              <a:buFontTx/>
              <a:buChar char="-"/>
            </a:pP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Наука и образование ()</a:t>
            </a:r>
            <a:endParaRPr lang="en-US" sz="2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 algn="ctr">
              <a:buFontTx/>
              <a:buChar char="-"/>
            </a:pPr>
            <a:endParaRPr lang="ru-RU" sz="2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 algn="ctr">
              <a:buFontTx/>
              <a:buChar char="-"/>
            </a:pP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Спорт </a:t>
            </a:r>
            <a:r>
              <a:rPr lang="en-US" sz="1600" dirty="0" smtClean="0">
                <a:solidFill>
                  <a:schemeClr val="tx1"/>
                </a:solidFill>
              </a:rPr>
              <a:t>(</a:t>
            </a:r>
            <a:r>
              <a:rPr lang="en-US" sz="1600" dirty="0" err="1">
                <a:solidFill>
                  <a:schemeClr val="tx1"/>
                </a:solidFill>
              </a:rPr>
              <a:t>Hatzigeorgiadis</a:t>
            </a:r>
            <a:r>
              <a:rPr lang="en-US" sz="1600" dirty="0">
                <a:solidFill>
                  <a:schemeClr val="tx1"/>
                </a:solidFill>
              </a:rPr>
              <a:t> et al., 2013). 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endParaRPr lang="ru-RU" sz="2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 algn="ctr">
              <a:buFontTx/>
              <a:buChar char="-"/>
            </a:pP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Политика (в том числе незаконная) ()</a:t>
            </a:r>
            <a:endParaRPr lang="en-US" sz="2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 algn="ctr">
              <a:buFontTx/>
              <a:buChar char="-"/>
            </a:pPr>
            <a:endParaRPr lang="ru-RU" sz="2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064056" y="2585545"/>
            <a:ext cx="3965034" cy="3594533"/>
          </a:xfrm>
          <a:prstGeom prst="roundRect">
            <a:avLst/>
          </a:prstGeom>
          <a:solidFill>
            <a:schemeClr val="accent2">
              <a:alpha val="6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Через искусство</a:t>
            </a:r>
          </a:p>
          <a:p>
            <a:pPr algn="ctr"/>
            <a:endParaRPr lang="ru-RU" sz="2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 algn="ctr">
              <a:buFontTx/>
              <a:buChar char="-"/>
            </a:pP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Искусство (музыканты, художники, актеры) </a:t>
            </a:r>
            <a:endParaRPr lang="en-US" sz="2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 algn="ctr">
              <a:buFontTx/>
              <a:buChar char="-"/>
            </a:pPr>
            <a:endParaRPr lang="ru-RU" sz="2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 algn="ctr">
              <a:buFontTx/>
              <a:buChar char="-"/>
            </a:pP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Организация культурных мероприятий (выставки, музеи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45474" y="6180078"/>
            <a:ext cx="5849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Krippendorf’s</a:t>
            </a:r>
            <a:r>
              <a:rPr lang="en-US" dirty="0" smtClean="0"/>
              <a:t> alpha  TV: </a:t>
            </a:r>
          </a:p>
          <a:p>
            <a:r>
              <a:rPr lang="en-US" dirty="0" smtClean="0"/>
              <a:t>                                online: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459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Дерево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707</TotalTime>
  <Words>1038</Words>
  <Application>Microsoft Macintosh PowerPoint</Application>
  <PresentationFormat>Широкоэкранный</PresentationFormat>
  <Paragraphs>165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Bookman Old Style</vt:lpstr>
      <vt:lpstr>Calibri</vt:lpstr>
      <vt:lpstr>Cambria</vt:lpstr>
      <vt:lpstr>Century Gothic</vt:lpstr>
      <vt:lpstr>Rockwell Extra Bold</vt:lpstr>
      <vt:lpstr>Wingdings</vt:lpstr>
      <vt:lpstr>Дерево</vt:lpstr>
      <vt:lpstr>Российский Мультикультурализм в СМИ</vt:lpstr>
      <vt:lpstr>Зачем нам знать, как СМИ изображают мультикультурализм?</vt:lpstr>
      <vt:lpstr>Почему это важно?</vt:lpstr>
      <vt:lpstr>Как «поймать» мультикультурализм в СМИ?</vt:lpstr>
      <vt:lpstr>Анализ</vt:lpstr>
      <vt:lpstr>Презентация PowerPoint</vt:lpstr>
      <vt:lpstr>Презентация PowerPoint</vt:lpstr>
      <vt:lpstr>Презентация PowerPoint</vt:lpstr>
      <vt:lpstr>Презентация PowerPoint</vt:lpstr>
      <vt:lpstr>Каждое сообщение имеет валентность</vt:lpstr>
      <vt:lpstr>Выборка: 6 июля - 4 сентября 2015 (всего 9 недель)  </vt:lpstr>
      <vt:lpstr>Результаты: ТВ</vt:lpstr>
      <vt:lpstr>Результаты: ОНЛАЙН</vt:lpstr>
      <vt:lpstr>Есть ли доминирующие настроения в каждой из тем?</vt:lpstr>
      <vt:lpstr>Обсуждение результатов</vt:lpstr>
      <vt:lpstr>Будущие направления исследований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Российский Мультикультурализм в СМИ</dc:title>
  <dc:creator>Alyona Khaptsova</dc:creator>
  <cp:lastModifiedBy>Alyona Khaptsova</cp:lastModifiedBy>
  <cp:revision>50</cp:revision>
  <dcterms:created xsi:type="dcterms:W3CDTF">2016-03-13T16:38:32Z</dcterms:created>
  <dcterms:modified xsi:type="dcterms:W3CDTF">2016-03-15T08:03:23Z</dcterms:modified>
</cp:coreProperties>
</file>